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4"/>
  </p:sldMasterIdLst>
  <p:notesMasterIdLst>
    <p:notesMasterId r:id="rId23"/>
  </p:notesMasterIdLst>
  <p:sldIdLst>
    <p:sldId id="270" r:id="rId5"/>
    <p:sldId id="261" r:id="rId6"/>
    <p:sldId id="278" r:id="rId7"/>
    <p:sldId id="280" r:id="rId8"/>
    <p:sldId id="277" r:id="rId9"/>
    <p:sldId id="262" r:id="rId10"/>
    <p:sldId id="271" r:id="rId11"/>
    <p:sldId id="263" r:id="rId12"/>
    <p:sldId id="273" r:id="rId13"/>
    <p:sldId id="266" r:id="rId14"/>
    <p:sldId id="265" r:id="rId15"/>
    <p:sldId id="267" r:id="rId16"/>
    <p:sldId id="276" r:id="rId17"/>
    <p:sldId id="274" r:id="rId18"/>
    <p:sldId id="282" r:id="rId19"/>
    <p:sldId id="281" r:id="rId20"/>
    <p:sldId id="275" r:id="rId21"/>
    <p:sldId id="269" r:id="rId22"/>
  </p:sldIdLst>
  <p:sldSz cx="9144000" cy="6858000" type="screen4x3"/>
  <p:notesSz cx="6797675" cy="9872663"/>
  <p:custDataLst>
    <p:tags r:id="rId24"/>
  </p:custDataLst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BA64"/>
    <a:srgbClr val="C80F41"/>
    <a:srgbClr val="C11249"/>
    <a:srgbClr val="003082"/>
    <a:srgbClr val="5591AA"/>
    <a:srgbClr val="86B1C3"/>
    <a:srgbClr val="C8DCEB"/>
    <a:srgbClr val="CCCC9A"/>
    <a:srgbClr val="EBEBD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084" autoAdjust="0"/>
  </p:normalViewPr>
  <p:slideViewPr>
    <p:cSldViewPr>
      <p:cViewPr varScale="1">
        <p:scale>
          <a:sx n="93" d="100"/>
          <a:sy n="93" d="100"/>
        </p:scale>
        <p:origin x="11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6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351" tIns="75351" rIns="75351" bIns="43057" numCol="1" anchor="t" anchorCtr="0" compatLnSpc="1">
            <a:prstTxWarp prst="textNoShape">
              <a:avLst/>
            </a:prstTxWarp>
          </a:bodyPr>
          <a:lstStyle>
            <a:lvl1pPr algn="l" defTabSz="911440">
              <a:lnSpc>
                <a:spcPts val="2597"/>
              </a:lnSpc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814" y="0"/>
            <a:ext cx="294586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351" tIns="75351" rIns="75351" bIns="43057" numCol="1" anchor="t" anchorCtr="0" compatLnSpc="1">
            <a:prstTxWarp prst="textNoShape">
              <a:avLst/>
            </a:prstTxWarp>
          </a:bodyPr>
          <a:lstStyle>
            <a:lvl1pPr algn="r" defTabSz="911440">
              <a:lnSpc>
                <a:spcPts val="2597"/>
              </a:lnSpc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52" y="4689017"/>
            <a:ext cx="4985772" cy="444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351" tIns="75351" rIns="75351" bIns="430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034"/>
            <a:ext cx="294586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351" tIns="75351" rIns="75351" bIns="43057" numCol="1" anchor="b" anchorCtr="0" compatLnSpc="1">
            <a:prstTxWarp prst="textNoShape">
              <a:avLst/>
            </a:prstTxWarp>
          </a:bodyPr>
          <a:lstStyle>
            <a:lvl1pPr algn="l" defTabSz="911440">
              <a:lnSpc>
                <a:spcPts val="2597"/>
              </a:lnSpc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814" y="9378034"/>
            <a:ext cx="2945862" cy="494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5351" tIns="75351" rIns="75351" bIns="43057" numCol="1" anchor="b" anchorCtr="0" compatLnSpc="1">
            <a:prstTxWarp prst="textNoShape">
              <a:avLst/>
            </a:prstTxWarp>
          </a:bodyPr>
          <a:lstStyle>
            <a:lvl1pPr algn="r" defTabSz="911440">
              <a:lnSpc>
                <a:spcPts val="2597"/>
              </a:lnSpc>
              <a:defRPr sz="1200">
                <a:solidFill>
                  <a:srgbClr val="FFFFFF"/>
                </a:solidFill>
              </a:defRPr>
            </a:lvl1pPr>
          </a:lstStyle>
          <a:p>
            <a:fld id="{21F96AAD-DC37-4909-B360-19451C98C9E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89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ts val="60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269875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542925" indent="-9366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809625" indent="-87313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079500" indent="-90488" algn="l" rtl="0" eaLnBrk="0" fontAlgn="base" hangingPunct="0">
      <a:spcBef>
        <a:spcPct val="0"/>
      </a:spcBef>
      <a:spcAft>
        <a:spcPts val="600"/>
      </a:spcAft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6AAD-DC37-4909-B360-19451C98C9EB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181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0425" y="717550"/>
            <a:ext cx="4787900" cy="3590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DE" dirty="0"/>
              <a:t>Erarbeitung der Software seit Ende 2010 = arbeitsaufwendig: Konzeption, Programmierung, </a:t>
            </a:r>
            <a:r>
              <a:rPr lang="de-DE" dirty="0" err="1"/>
              <a:t>Testing</a:t>
            </a:r>
            <a:r>
              <a:rPr lang="de-DE" dirty="0"/>
              <a:t>, Praxistransfer und diverse Überarbeitungen</a:t>
            </a:r>
          </a:p>
          <a:p>
            <a:pPr lvl="0"/>
            <a:r>
              <a:rPr lang="de-DE" dirty="0"/>
              <a:t>Aktuelle Version stellt die 4. Vollversion dar: bei Anpassungen flossen insb. die Rückmeldungen/Wünsche/Tipps von Fachkräften ein = praxisrelevante Optimierung</a:t>
            </a:r>
          </a:p>
          <a:p>
            <a:pPr lvl="1"/>
            <a:r>
              <a:rPr lang="de-DE" dirty="0"/>
              <a:t>Kinder mit Beeinträchtigungen/Behinderung/Entwicklungsverzögerung</a:t>
            </a:r>
          </a:p>
          <a:p>
            <a:pPr lvl="1"/>
            <a:r>
              <a:rPr lang="de-DE" dirty="0"/>
              <a:t>Individuell definierbare Beobachtungsabstände (1-12 Monate)</a:t>
            </a:r>
          </a:p>
          <a:p>
            <a:pPr lvl="1"/>
            <a:r>
              <a:rPr lang="de-DE" dirty="0"/>
              <a:t>Bis zu 6 Beobachtungen für jedes Kind in der Auswertung </a:t>
            </a:r>
            <a:r>
              <a:rPr lang="de-DE" dirty="0" smtClean="0"/>
              <a:t>darstellbar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6AAD-DC37-4909-B360-19451C98C9EB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703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04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429A7F-105B-4670-80AB-CC154A13E737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152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17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0" y="357188"/>
            <a:ext cx="4700588" cy="3527425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6845" y="4063718"/>
            <a:ext cx="4773944" cy="3849837"/>
          </a:xfrm>
        </p:spPr>
        <p:txBody>
          <a:bodyPr anchor="t" anchorCtr="0"/>
          <a:lstStyle/>
          <a:p>
            <a:pPr lvl="3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410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96AAD-DC37-4909-B360-19451C98C9EB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49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19D52-106F-43E9-B1AE-052D0E8043C2}" type="slidenum">
              <a:rPr lang="de-DE"/>
              <a:pPr/>
              <a:t>2</a:t>
            </a:fld>
            <a:endParaRPr lang="de-DE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2788" y="411163"/>
            <a:ext cx="5373687" cy="4030662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7789" y="4689017"/>
            <a:ext cx="5162098" cy="4442469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822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368300"/>
            <a:ext cx="4846638" cy="36369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28" y="4189794"/>
            <a:ext cx="4985772" cy="3969279"/>
          </a:xfrm>
        </p:spPr>
        <p:txBody>
          <a:bodyPr anchor="t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3082"/>
                </a:solidFill>
              </a:rPr>
              <a:t>Theoretische Einbettung</a:t>
            </a:r>
          </a:p>
          <a:p>
            <a:pPr eaLnBrk="1" hangingPunct="1">
              <a:lnSpc>
                <a:spcPct val="90000"/>
              </a:lnSpc>
              <a:tabLst>
                <a:tab pos="167937" algn="l"/>
              </a:tabLst>
              <a:defRPr/>
            </a:pPr>
            <a:r>
              <a:rPr lang="de-DE" b="1" dirty="0" smtClean="0">
                <a:solidFill>
                  <a:srgbClr val="003082"/>
                </a:solidFill>
              </a:rPr>
              <a:t>	</a:t>
            </a:r>
            <a:r>
              <a:rPr lang="de-DE" dirty="0" smtClean="0">
                <a:solidFill>
                  <a:srgbClr val="003082"/>
                </a:solidFill>
              </a:rPr>
              <a:t>überprüfbarer Bezug zu aktuellen und wiss. anerkannten Theorien</a:t>
            </a:r>
          </a:p>
          <a:p>
            <a:pPr eaLnBrk="1" hangingPunct="1">
              <a:lnSpc>
                <a:spcPct val="90000"/>
              </a:lnSpc>
              <a:tabLst>
                <a:tab pos="167937" algn="l"/>
              </a:tabLst>
              <a:defRPr/>
            </a:pPr>
            <a:endParaRPr lang="de-DE" dirty="0" smtClean="0">
              <a:solidFill>
                <a:srgbClr val="003082"/>
              </a:solidFill>
            </a:endParaRPr>
          </a:p>
          <a:p>
            <a:pPr eaLnBrk="1" hangingPunct="1">
              <a:lnSpc>
                <a:spcPct val="90000"/>
              </a:lnSpc>
              <a:tabLst>
                <a:tab pos="167937" algn="l"/>
              </a:tabLst>
              <a:defRPr/>
            </a:pPr>
            <a:r>
              <a:rPr lang="de-DE" b="1" dirty="0" smtClean="0">
                <a:solidFill>
                  <a:srgbClr val="003082"/>
                </a:solidFill>
              </a:rPr>
              <a:t>Curriculare Passung</a:t>
            </a:r>
          </a:p>
          <a:p>
            <a:pPr eaLnBrk="1" hangingPunct="1">
              <a:lnSpc>
                <a:spcPct val="90000"/>
              </a:lnSpc>
              <a:tabLst>
                <a:tab pos="167937" algn="l"/>
              </a:tabLst>
              <a:defRPr/>
            </a:pPr>
            <a:r>
              <a:rPr lang="de-DE" dirty="0" smtClean="0">
                <a:solidFill>
                  <a:srgbClr val="003082"/>
                </a:solidFill>
              </a:rPr>
              <a:t>	Struktur und Inhalt sollten zu den BEP passen</a:t>
            </a:r>
            <a:br>
              <a:rPr lang="de-DE" dirty="0" smtClean="0">
                <a:solidFill>
                  <a:srgbClr val="003082"/>
                </a:solidFill>
              </a:rPr>
            </a:br>
            <a:endParaRPr lang="de-DE" dirty="0" smtClean="0">
              <a:solidFill>
                <a:srgbClr val="00308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3082"/>
                </a:solidFill>
              </a:rPr>
              <a:t>Praxistauglichkeit</a:t>
            </a:r>
          </a:p>
          <a:p>
            <a:pPr eaLnBrk="1" hangingPunct="1">
              <a:lnSpc>
                <a:spcPct val="90000"/>
              </a:lnSpc>
              <a:tabLst>
                <a:tab pos="167937" algn="l"/>
              </a:tabLst>
              <a:defRPr/>
            </a:pPr>
            <a:r>
              <a:rPr lang="de-DE" b="1" dirty="0" smtClean="0">
                <a:solidFill>
                  <a:srgbClr val="003082"/>
                </a:solidFill>
              </a:rPr>
              <a:t>	</a:t>
            </a:r>
            <a:r>
              <a:rPr lang="de-DE" dirty="0" smtClean="0">
                <a:solidFill>
                  <a:srgbClr val="003082"/>
                </a:solidFill>
              </a:rPr>
              <a:t>Aufwand und Nutzen sollten ausgeglichen sein</a:t>
            </a:r>
          </a:p>
        </p:txBody>
      </p:sp>
    </p:spTree>
    <p:extLst>
      <p:ext uri="{BB962C8B-B14F-4D97-AF65-F5344CB8AC3E}">
        <p14:creationId xmlns:p14="http://schemas.microsoft.com/office/powerpoint/2010/main" val="163116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0425" y="717550"/>
            <a:ext cx="4787900" cy="3590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61015-46EF-4ED1-9B2C-69C37E76C97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44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8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368300"/>
            <a:ext cx="4846638" cy="36369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28" y="4189794"/>
            <a:ext cx="4985772" cy="3969279"/>
          </a:xfrm>
        </p:spPr>
        <p:txBody>
          <a:bodyPr anchor="t" anchorCtr="0"/>
          <a:lstStyle/>
          <a:p>
            <a:pPr eaLnBrk="1" hangingPunct="1">
              <a:lnSpc>
                <a:spcPct val="90000"/>
              </a:lnSpc>
              <a:defRPr/>
            </a:pPr>
            <a:r>
              <a:rPr lang="de-DE" altLang="de-DE" b="1" u="sng" dirty="0" smtClean="0">
                <a:solidFill>
                  <a:srgbClr val="003082"/>
                </a:solidFill>
              </a:rPr>
              <a:t>Zur Absicherung von KOMPIK wurden Qualitätskriterien für Beobachtungverfahren zu Grunde gelegt:</a:t>
            </a:r>
          </a:p>
          <a:p>
            <a:pPr eaLnBrk="1" hangingPunct="1">
              <a:lnSpc>
                <a:spcPct val="90000"/>
              </a:lnSpc>
              <a:defRPr/>
            </a:pPr>
            <a:endParaRPr lang="de-DE" b="1" dirty="0" smtClean="0">
              <a:solidFill>
                <a:srgbClr val="00308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de-DE" b="1" dirty="0" smtClean="0">
                <a:solidFill>
                  <a:srgbClr val="003082"/>
                </a:solidFill>
              </a:rPr>
              <a:t>Empirische Absicherung bei der Fragenauswahl</a:t>
            </a:r>
            <a:endParaRPr lang="de-DE" dirty="0" smtClean="0">
              <a:solidFill>
                <a:srgbClr val="003082"/>
              </a:solidFill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de-DE" altLang="de-DE" b="1" dirty="0" smtClean="0">
                <a:solidFill>
                  <a:srgbClr val="003082"/>
                </a:solidFill>
              </a:rPr>
              <a:t>-</a:t>
            </a:r>
            <a:r>
              <a:rPr lang="de-DE" altLang="de-DE" b="1" baseline="0" dirty="0" smtClean="0">
                <a:solidFill>
                  <a:srgbClr val="003082"/>
                </a:solidFill>
              </a:rPr>
              <a:t> 	</a:t>
            </a:r>
            <a:r>
              <a:rPr lang="de-DE" altLang="de-DE" b="1" dirty="0" smtClean="0">
                <a:solidFill>
                  <a:srgbClr val="003082"/>
                </a:solidFill>
              </a:rPr>
              <a:t>Untersuchungen zur Sicherstellung von Gütekriterien:</a:t>
            </a:r>
          </a:p>
          <a:p>
            <a:pPr marL="2199973" lvl="5" indent="-261066">
              <a:lnSpc>
                <a:spcPct val="200000"/>
              </a:lnSpc>
              <a:buClr>
                <a:srgbClr val="003082"/>
              </a:buClr>
              <a:buSzPct val="111000"/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3082"/>
                </a:solidFill>
              </a:rPr>
              <a:t>Objektivität (Interratereliabilität)</a:t>
            </a:r>
            <a:r>
              <a:rPr lang="de-DE" altLang="de-DE" dirty="0" smtClean="0">
                <a:solidFill>
                  <a:srgbClr val="003082"/>
                </a:solidFill>
              </a:rPr>
              <a:t>: Parallele Beobachtung durch 2 Fachkräfte</a:t>
            </a:r>
          </a:p>
          <a:p>
            <a:pPr marL="2199973" lvl="5" indent="-261066">
              <a:lnSpc>
                <a:spcPct val="200000"/>
              </a:lnSpc>
              <a:buClr>
                <a:srgbClr val="003082"/>
              </a:buClr>
              <a:buSzPct val="111000"/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3082"/>
                </a:solidFill>
              </a:rPr>
              <a:t>Reliabilität</a:t>
            </a:r>
            <a:r>
              <a:rPr lang="de-DE" altLang="de-DE" dirty="0" smtClean="0">
                <a:solidFill>
                  <a:srgbClr val="003082"/>
                </a:solidFill>
              </a:rPr>
              <a:t> (Genauigkeit): Wiederholte Beobachtung durch selbe Fachkraft</a:t>
            </a:r>
          </a:p>
          <a:p>
            <a:pPr marL="2199973" lvl="5" indent="-261066">
              <a:lnSpc>
                <a:spcPct val="200000"/>
              </a:lnSpc>
              <a:buClr>
                <a:srgbClr val="003082"/>
              </a:buClr>
              <a:buSzPct val="111000"/>
              <a:buFont typeface="Wingdings" panose="05000000000000000000" pitchFamily="2" charset="2"/>
              <a:buChar char="§"/>
            </a:pPr>
            <a:r>
              <a:rPr lang="de-DE" altLang="de-DE" b="1" dirty="0" smtClean="0">
                <a:solidFill>
                  <a:srgbClr val="003082"/>
                </a:solidFill>
              </a:rPr>
              <a:t>Validität</a:t>
            </a:r>
            <a:r>
              <a:rPr lang="de-DE" altLang="de-DE" dirty="0" smtClean="0">
                <a:solidFill>
                  <a:srgbClr val="003082"/>
                </a:solidFill>
              </a:rPr>
              <a:t> (Gültigkeit): Vergleich KOMPIK – Entwicklungstest (ET6-6</a:t>
            </a:r>
            <a:r>
              <a:rPr lang="de-DE" altLang="de-DE" sz="1700" dirty="0">
                <a:solidFill>
                  <a:srgbClr val="003082"/>
                </a:solidFill>
              </a:rPr>
              <a:t>)</a:t>
            </a:r>
          </a:p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30049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60425" y="717550"/>
            <a:ext cx="4787900" cy="35909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861015-46EF-4ED1-9B2C-69C37E76C97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320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368300"/>
            <a:ext cx="4846638" cy="36369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28" y="4189794"/>
            <a:ext cx="4985772" cy="3969279"/>
          </a:xfrm>
        </p:spPr>
        <p:txBody>
          <a:bodyPr anchor="t" anchorCtr="0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30066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368300"/>
            <a:ext cx="4846638" cy="36369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28" y="4189794"/>
            <a:ext cx="4985772" cy="3969279"/>
          </a:xfrm>
        </p:spPr>
        <p:txBody>
          <a:bodyPr anchor="t" anchorCtr="0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33282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6AEA53-504D-498C-88CF-5BA1FE5557CD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368300"/>
            <a:ext cx="4846638" cy="3636963"/>
          </a:xfrm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0428" y="4189794"/>
            <a:ext cx="4985772" cy="3969279"/>
          </a:xfrm>
        </p:spPr>
        <p:txBody>
          <a:bodyPr anchor="t" anchorCtr="0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967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"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1" name="Picture 19" descr="C:\projects\patrick\projekte\bertelsmann stiftung\ppt assistent\included data\2013-08-05\1_1_PPT-TitelAbstract_8_2013_144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1363" y="3346450"/>
            <a:ext cx="7658100" cy="369332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1363" y="5397500"/>
            <a:ext cx="7658100" cy="274638"/>
          </a:xfrm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</a:extLst>
        </p:spPr>
        <p:txBody>
          <a:bodyPr>
            <a:spAutoFit/>
          </a:bodyPr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7500" y="838200"/>
            <a:ext cx="2095500" cy="5638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838200"/>
            <a:ext cx="6134100" cy="5638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641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03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212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12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434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494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40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25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81000" y="152400"/>
            <a:ext cx="50800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962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ChangeArrowheads="1"/>
          </p:cNvSpPr>
          <p:nvPr/>
        </p:nvSpPr>
        <p:spPr bwMode="gray">
          <a:xfrm>
            <a:off x="0" y="0"/>
            <a:ext cx="9144000" cy="4048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 dirty="0">
              <a:solidFill>
                <a:srgbClr val="001558"/>
              </a:solidFill>
            </a:endParaRPr>
          </a:p>
        </p:txBody>
      </p:sp>
      <p:sp>
        <p:nvSpPr>
          <p:cNvPr id="27657" name="Rectangle 9"/>
          <p:cNvSpPr>
            <a:spLocks noChangeArrowheads="1"/>
          </p:cNvSpPr>
          <p:nvPr userDrawn="1"/>
        </p:nvSpPr>
        <p:spPr bwMode="gray">
          <a:xfrm>
            <a:off x="6235700" y="120650"/>
            <a:ext cx="2519363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5600" tIns="75600" rIns="75600" bIns="75600" anchor="ctr"/>
          <a:lstStyle/>
          <a:p>
            <a:endParaRPr lang="de-DE" dirty="0"/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2400" dirty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381000" y="838200"/>
            <a:ext cx="838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das Titelformat zu bearbeiten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828800"/>
            <a:ext cx="8382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Klicken Sie, um die Formate des Vorlagentextes zu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pic>
        <p:nvPicPr>
          <p:cNvPr id="27836" name="Picture 188" descr="C:\projects\patrick\projekte\bertelsmann stiftung\ppt assistent\included data\2013-08-05\BSt_neutral_RGB_300dpi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136525"/>
            <a:ext cx="2428875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838" name="shpFooterSlideNumber"/>
          <p:cNvSpPr txBox="1">
            <a:spLocks noChangeArrowheads="1"/>
          </p:cNvSpPr>
          <p:nvPr userDrawn="1"/>
        </p:nvSpPr>
        <p:spPr bwMode="auto">
          <a:xfrm>
            <a:off x="8077200" y="6686550"/>
            <a:ext cx="6858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/>
            <a:r>
              <a:rPr lang="de-DE" sz="900" smtClean="0">
                <a:solidFill>
                  <a:schemeClr val="bg1"/>
                </a:solidFill>
              </a:rPr>
              <a:t>Seite </a:t>
            </a:r>
            <a:fld id="{BA326E6A-8C39-46FC-A804-D2E20CAF3EB4}" type="slidenum">
              <a:rPr lang="de-DE" sz="900" smtClean="0">
                <a:solidFill>
                  <a:schemeClr val="bg1"/>
                </a:solidFill>
              </a:rPr>
              <a:t>‹Nr.›</a:t>
            </a:fld>
            <a:endParaRPr lang="de-DE" sz="900" dirty="0">
              <a:solidFill>
                <a:schemeClr val="bg1"/>
              </a:solidFill>
            </a:endParaRPr>
          </a:p>
        </p:txBody>
      </p:sp>
      <p:sp>
        <p:nvSpPr>
          <p:cNvPr id="2" name="shpFooter"/>
          <p:cNvSpPr txBox="1"/>
          <p:nvPr userDrawn="1"/>
        </p:nvSpPr>
        <p:spPr bwMode="gray">
          <a:xfrm>
            <a:off x="381000" y="152400"/>
            <a:ext cx="5080000" cy="36933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de-DE" sz="1200" b="0" i="0" u="none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hlink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0"/>
        </a:spcBef>
        <a:spcAft>
          <a:spcPts val="900"/>
        </a:spcAft>
        <a:buClr>
          <a:schemeClr val="hlink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81000" indent="-188913" algn="l" rtl="0" eaLnBrk="1" fontAlgn="base" hangingPunct="1">
        <a:spcBef>
          <a:spcPct val="0"/>
        </a:spcBef>
        <a:spcAft>
          <a:spcPts val="900"/>
        </a:spcAft>
        <a:buClr>
          <a:schemeClr val="tx1"/>
        </a:buClr>
        <a:buChar char="-"/>
        <a:defRPr>
          <a:solidFill>
            <a:schemeClr val="tx1"/>
          </a:solidFill>
          <a:latin typeface="+mn-lt"/>
        </a:defRPr>
      </a:lvl2pPr>
      <a:lvl3pPr marL="560388" indent="-177800" algn="l" rtl="0" eaLnBrk="1" fontAlgn="base" hangingPunct="1">
        <a:spcBef>
          <a:spcPct val="0"/>
        </a:spcBef>
        <a:spcAft>
          <a:spcPts val="900"/>
        </a:spcAft>
        <a:buSzPct val="75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561975" algn="l" rtl="0" eaLnBrk="1" fontAlgn="base" hangingPunct="1">
        <a:spcBef>
          <a:spcPct val="0"/>
        </a:spcBef>
        <a:spcAft>
          <a:spcPts val="900"/>
        </a:spcAft>
        <a:buSzPct val="75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22844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5pPr>
      <a:lvl6pPr marL="27416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6pPr>
      <a:lvl7pPr marL="31988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7pPr>
      <a:lvl8pPr marL="36560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8pPr>
      <a:lvl9pPr marL="4113213" algn="l" rtl="0" eaLnBrk="1" fontAlgn="base" hangingPunct="1">
        <a:spcBef>
          <a:spcPct val="0"/>
        </a:spcBef>
        <a:spcAft>
          <a:spcPts val="90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Nutzungsbedingungen</a:t>
            </a:r>
            <a:br>
              <a:rPr lang="de-DE" dirty="0" smtClean="0">
                <a:solidFill>
                  <a:srgbClr val="FF0000"/>
                </a:solidFill>
              </a:rPr>
            </a:br>
            <a:r>
              <a:rPr lang="de-DE" sz="1800" b="0" dirty="0" smtClean="0">
                <a:solidFill>
                  <a:srgbClr val="FF0000"/>
                </a:solidFill>
              </a:rPr>
              <a:t>Stand: 29. Januar 2015</a:t>
            </a:r>
            <a:endParaRPr lang="de-DE" sz="1800" b="0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600" b="1" dirty="0" smtClean="0">
                <a:solidFill>
                  <a:srgbClr val="002060"/>
                </a:solidFill>
              </a:rPr>
              <a:t>Die Nutzerin/der Nutzer erklärt sich mit dem Download der PowerPoint-Präsentation </a:t>
            </a:r>
            <a:r>
              <a:rPr lang="de-DE" sz="1600" b="1" i="1" dirty="0" smtClean="0">
                <a:solidFill>
                  <a:srgbClr val="002060"/>
                </a:solidFill>
              </a:rPr>
              <a:t>„„KOMPIK kompetent vermitteln“ – Begleitende Präsentation im Rahmen von KOMPIK-Fortbildungen“ </a:t>
            </a:r>
            <a:r>
              <a:rPr lang="de-DE" sz="1600" b="1" dirty="0" smtClean="0">
                <a:solidFill>
                  <a:srgbClr val="002060"/>
                </a:solidFill>
              </a:rPr>
              <a:t>und ihrer Verwendung mit den folgenden Nutzungsbedingungen einverstanden und versichert, diese einzuhalten: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2060"/>
                </a:solidFill>
              </a:rPr>
              <a:t>Die Nutzung ist ausschließlich bei KOMPIK-Fortbildungen gestattet, die sich an dem Konzept „KOMPIK konkret: KOMPIK kompetent vermitteln“ orientieren. Dafür darf die Präsentation ausgedruckt und in Papierform zu den Teilnehmerunterlagen genommen werden. Eine kostenpflichtige Weitergabe ist jedoch nicht erlaubt.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2060"/>
                </a:solidFill>
              </a:rPr>
              <a:t>Die </a:t>
            </a:r>
            <a:r>
              <a:rPr lang="de-DE" sz="1600" dirty="0">
                <a:solidFill>
                  <a:srgbClr val="002060"/>
                </a:solidFill>
              </a:rPr>
              <a:t>Bertelsmann Stiftung und das Staatsinstitut für Frühpädagogik sind als Entwickler </a:t>
            </a:r>
            <a:r>
              <a:rPr lang="de-DE" sz="1600" dirty="0" smtClean="0">
                <a:solidFill>
                  <a:srgbClr val="002060"/>
                </a:solidFill>
              </a:rPr>
              <a:t>des Beobachtungsinstruments KOMPIK </a:t>
            </a:r>
            <a:r>
              <a:rPr lang="de-DE" sz="1600" dirty="0">
                <a:solidFill>
                  <a:srgbClr val="002060"/>
                </a:solidFill>
              </a:rPr>
              <a:t>und Urheber der Begleitmaterialien zu nennen.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2060"/>
                </a:solidFill>
              </a:rPr>
              <a:t>Die Inhalte sowie der Aufbau der einzelnen Folien dürfen textlich wie bildlich nicht verändert werden. Die Vervielfältigung enthaltener Graphiken, Logos, Designs, Fotos und Inhalte ist untersagt.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2060"/>
                </a:solidFill>
              </a:rPr>
              <a:t>Sofern zusätzliche Folien und Inhalte ergänzt werden, müssen sich diese deutlich vom Design der restlichen Präsentation abheben. </a:t>
            </a:r>
          </a:p>
          <a:p>
            <a:pPr>
              <a:buFontTx/>
              <a:buChar char="-"/>
            </a:pPr>
            <a:r>
              <a:rPr lang="de-DE" sz="1600" dirty="0" smtClean="0">
                <a:solidFill>
                  <a:srgbClr val="002060"/>
                </a:solidFill>
              </a:rPr>
              <a:t>Die Folie 1 „Nutzungsbedingungen“ darf nicht aus der Präsentation entfernt werden.</a:t>
            </a:r>
            <a:endParaRPr lang="de-DE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52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>KOMPIK </a:t>
            </a:r>
            <a:b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</a:br>
            <a: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>erfasst relevante Aspekte kindlicher Entwicklung</a:t>
            </a:r>
            <a:b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</a:br>
            <a:endParaRPr lang="de-DE" altLang="de-DE" sz="2000" dirty="0">
              <a:solidFill>
                <a:srgbClr val="003082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8401" y="1514962"/>
            <a:ext cx="5699199" cy="50233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5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2600"/>
              </a:lnSpc>
            </a:pPr>
            <a: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>KOMPIK ermöglicht durch die wissenschaftliche und praxisorientierte Erprobung eine umfassende, leicht handhabbare Entwicklungsdokumentation der Kinder im Kita-Alltag</a:t>
            </a:r>
            <a:endParaRPr lang="de-DE" altLang="de-DE" sz="2000" dirty="0">
              <a:solidFill>
                <a:srgbClr val="003082"/>
              </a:solidFill>
            </a:endParaRPr>
          </a:p>
        </p:txBody>
      </p:sp>
      <p:sp>
        <p:nvSpPr>
          <p:cNvPr id="4" name="Textfeld 4"/>
          <p:cNvSpPr txBox="1">
            <a:spLocks noChangeArrowheads="1"/>
          </p:cNvSpPr>
          <p:nvPr/>
        </p:nvSpPr>
        <p:spPr bwMode="auto">
          <a:xfrm>
            <a:off x="341313" y="2823038"/>
            <a:ext cx="3391037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>
              <a:spcAft>
                <a:spcPts val="300"/>
              </a:spcAft>
            </a:pPr>
            <a:endParaRPr lang="de-DE" sz="1500" dirty="0">
              <a:solidFill>
                <a:srgbClr val="003082"/>
              </a:solidFill>
            </a:endParaRPr>
          </a:p>
          <a:p>
            <a:pPr marL="179388" indent="-179388" algn="l">
              <a:spcAft>
                <a:spcPts val="300"/>
              </a:spcAft>
              <a:buSzPct val="120000"/>
              <a:buFont typeface="Arial" pitchFamily="34" charset="0"/>
              <a:buChar char="●"/>
            </a:pPr>
            <a:r>
              <a:rPr lang="de-DE" sz="1600" dirty="0">
                <a:solidFill>
                  <a:srgbClr val="003082"/>
                </a:solidFill>
              </a:rPr>
              <a:t>Strukturierte, entwicklungsbegleitende  Dokumentation von </a:t>
            </a:r>
            <a:r>
              <a:rPr lang="de-DE" sz="1600" dirty="0" smtClean="0">
                <a:solidFill>
                  <a:srgbClr val="003082"/>
                </a:solidFill>
              </a:rPr>
              <a:t/>
            </a:r>
            <a:br>
              <a:rPr lang="de-DE" sz="1600" dirty="0" smtClean="0">
                <a:solidFill>
                  <a:srgbClr val="003082"/>
                </a:solidFill>
              </a:rPr>
            </a:br>
            <a:r>
              <a:rPr lang="de-DE" sz="1600" b="1" dirty="0" smtClean="0">
                <a:solidFill>
                  <a:srgbClr val="003082"/>
                </a:solidFill>
              </a:rPr>
              <a:t>11 </a:t>
            </a:r>
            <a:r>
              <a:rPr lang="de-DE" sz="1600" b="1" dirty="0">
                <a:solidFill>
                  <a:srgbClr val="003082"/>
                </a:solidFill>
              </a:rPr>
              <a:t>Entwicklungsbereichen</a:t>
            </a:r>
          </a:p>
          <a:p>
            <a:pPr algn="l">
              <a:spcAft>
                <a:spcPts val="300"/>
              </a:spcAft>
              <a:buSzPct val="120000"/>
              <a:buFont typeface="Arial" pitchFamily="34" charset="0"/>
              <a:buChar char="●"/>
            </a:pPr>
            <a:endParaRPr lang="de-DE" sz="1600" dirty="0">
              <a:solidFill>
                <a:srgbClr val="003082"/>
              </a:solidFill>
            </a:endParaRPr>
          </a:p>
          <a:p>
            <a:pPr marL="179388" indent="-179388" algn="l">
              <a:spcAft>
                <a:spcPts val="300"/>
              </a:spcAft>
              <a:buSzPct val="120000"/>
              <a:buFont typeface="Arial" pitchFamily="34" charset="0"/>
              <a:buChar char="●"/>
            </a:pPr>
            <a:r>
              <a:rPr lang="de-DE" sz="1600" dirty="0">
                <a:solidFill>
                  <a:srgbClr val="003082"/>
                </a:solidFill>
              </a:rPr>
              <a:t>Umsetzung der </a:t>
            </a:r>
            <a:r>
              <a:rPr lang="de-DE" sz="1600" dirty="0" smtClean="0">
                <a:solidFill>
                  <a:srgbClr val="003082"/>
                </a:solidFill>
              </a:rPr>
              <a:t>Bildungsbeobachtung</a:t>
            </a:r>
            <a:br>
              <a:rPr lang="de-DE" sz="1600" dirty="0" smtClean="0">
                <a:solidFill>
                  <a:srgbClr val="003082"/>
                </a:solidFill>
              </a:rPr>
            </a:br>
            <a:r>
              <a:rPr lang="de-DE" sz="1600" dirty="0" smtClean="0">
                <a:solidFill>
                  <a:srgbClr val="003082"/>
                </a:solidFill>
              </a:rPr>
              <a:t>laut </a:t>
            </a:r>
            <a:r>
              <a:rPr lang="de-DE" sz="1600" b="1" dirty="0">
                <a:solidFill>
                  <a:srgbClr val="003082"/>
                </a:solidFill>
              </a:rPr>
              <a:t>Bildungsplänen der Länder</a:t>
            </a:r>
          </a:p>
          <a:p>
            <a:pPr algn="l">
              <a:spcAft>
                <a:spcPts val="300"/>
              </a:spcAft>
              <a:buSzPct val="120000"/>
              <a:buFont typeface="Arial" pitchFamily="34" charset="0"/>
              <a:buChar char="●"/>
            </a:pPr>
            <a:endParaRPr lang="de-DE" sz="1600" dirty="0">
              <a:solidFill>
                <a:srgbClr val="003082"/>
              </a:solidFill>
            </a:endParaRPr>
          </a:p>
          <a:p>
            <a:pPr marL="179388" indent="-179388" algn="l">
              <a:spcAft>
                <a:spcPts val="300"/>
              </a:spcAft>
              <a:buSzPct val="120000"/>
              <a:buFont typeface="Arial" pitchFamily="34" charset="0"/>
              <a:buChar char="●"/>
            </a:pPr>
            <a:r>
              <a:rPr lang="de-DE" sz="1600" dirty="0">
                <a:solidFill>
                  <a:srgbClr val="003082"/>
                </a:solidFill>
              </a:rPr>
              <a:t>Basis für </a:t>
            </a:r>
            <a:r>
              <a:rPr lang="de-DE" sz="1600" b="1" dirty="0">
                <a:solidFill>
                  <a:srgbClr val="003082"/>
                </a:solidFill>
              </a:rPr>
              <a:t>individuelle Begleitung </a:t>
            </a:r>
            <a:br>
              <a:rPr lang="de-DE" sz="1600" b="1" dirty="0">
                <a:solidFill>
                  <a:srgbClr val="003082"/>
                </a:solidFill>
              </a:rPr>
            </a:br>
            <a:r>
              <a:rPr lang="de-DE" sz="1600" dirty="0">
                <a:solidFill>
                  <a:srgbClr val="003082"/>
                </a:solidFill>
              </a:rPr>
              <a:t>in der KiTa in Ergänzung mit </a:t>
            </a:r>
            <a:r>
              <a:rPr lang="de-DE" sz="1600" dirty="0" smtClean="0">
                <a:solidFill>
                  <a:srgbClr val="003082"/>
                </a:solidFill>
              </a:rPr>
              <a:t>freien Verfahren </a:t>
            </a:r>
            <a:endParaRPr lang="de-DE" sz="1600" dirty="0">
              <a:solidFill>
                <a:srgbClr val="003082"/>
              </a:solidFill>
            </a:endParaRPr>
          </a:p>
          <a:p>
            <a:pPr algn="l">
              <a:spcAft>
                <a:spcPts val="300"/>
              </a:spcAft>
            </a:pPr>
            <a:endParaRPr lang="de-DE" sz="1600" dirty="0">
              <a:solidFill>
                <a:srgbClr val="003082"/>
              </a:solidFill>
            </a:endParaRPr>
          </a:p>
        </p:txBody>
      </p:sp>
      <p:pic>
        <p:nvPicPr>
          <p:cNvPr id="5" name="Picture 2" descr="P:\Laufende Projekte\63109\_KECK Phase I (bis 31.08.11)\Kommunikation\Marketing_Messestand_etc\Produkte\A3-Karten\Kompik_Fragebog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2350" y="2514600"/>
            <a:ext cx="5237163" cy="3830637"/>
          </a:xfrm>
          <a:prstGeom prst="rect">
            <a:avLst/>
          </a:prstGeom>
          <a:noFill/>
          <a:ln>
            <a:solidFill>
              <a:srgbClr val="00438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feld 8"/>
          <p:cNvSpPr txBox="1">
            <a:spLocks noChangeArrowheads="1"/>
          </p:cNvSpPr>
          <p:nvPr/>
        </p:nvSpPr>
        <p:spPr bwMode="auto">
          <a:xfrm>
            <a:off x="341313" y="2336800"/>
            <a:ext cx="355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Aft>
                <a:spcPts val="300"/>
              </a:spcAft>
            </a:pPr>
            <a:r>
              <a:rPr lang="de-DE" sz="1600" b="1" dirty="0">
                <a:solidFill>
                  <a:srgbClr val="C11249"/>
                </a:solidFill>
              </a:rPr>
              <a:t>Beobachtungsbogen</a:t>
            </a:r>
            <a:r>
              <a:rPr lang="de-DE" sz="1600" dirty="0">
                <a:solidFill>
                  <a:srgbClr val="C11249"/>
                </a:solidFill>
              </a:rPr>
              <a:t> </a:t>
            </a:r>
            <a:r>
              <a:rPr lang="de-DE" sz="1600" dirty="0">
                <a:solidFill>
                  <a:srgbClr val="003264"/>
                </a:solidFill>
              </a:rPr>
              <a:t/>
            </a:r>
            <a:br>
              <a:rPr lang="de-DE" sz="1600" dirty="0">
                <a:solidFill>
                  <a:srgbClr val="003264"/>
                </a:solidFill>
              </a:rPr>
            </a:br>
            <a:r>
              <a:rPr lang="de-DE" sz="1600" dirty="0">
                <a:solidFill>
                  <a:srgbClr val="003082"/>
                </a:solidFill>
              </a:rPr>
              <a:t>für Kinder von </a:t>
            </a:r>
            <a:r>
              <a:rPr lang="de-DE" sz="1600" b="1" dirty="0">
                <a:solidFill>
                  <a:srgbClr val="003082"/>
                </a:solidFill>
              </a:rPr>
              <a:t>3,5 bis 6 Jahren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09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>
                <a:solidFill>
                  <a:srgbClr val="003082"/>
                </a:solidFill>
              </a:rPr>
              <a:t>KOMPIK </a:t>
            </a:r>
            <a:br>
              <a:rPr lang="de-DE" sz="2000" dirty="0">
                <a:solidFill>
                  <a:srgbClr val="003082"/>
                </a:solidFill>
              </a:rPr>
            </a:br>
            <a:r>
              <a:rPr lang="de-DE" sz="2000" dirty="0">
                <a:solidFill>
                  <a:srgbClr val="003082"/>
                </a:solidFill>
              </a:rPr>
              <a:t>kann auf drei Ebenen genutzt werden</a:t>
            </a:r>
            <a:br>
              <a:rPr lang="de-DE" sz="2000" dirty="0">
                <a:solidFill>
                  <a:srgbClr val="003082"/>
                </a:solidFill>
              </a:rPr>
            </a:br>
            <a:endParaRPr lang="de-DE" altLang="de-DE" sz="2000" dirty="0">
              <a:solidFill>
                <a:srgbClr val="003082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22275" y="1656223"/>
            <a:ext cx="8340725" cy="457200"/>
          </a:xfrm>
          <a:prstGeom prst="roundRect">
            <a:avLst/>
          </a:prstGeom>
          <a:solidFill>
            <a:srgbClr val="73BA64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5" name="Textfeld 25"/>
          <p:cNvSpPr txBox="1">
            <a:spLocks noChangeArrowheads="1"/>
          </p:cNvSpPr>
          <p:nvPr/>
        </p:nvSpPr>
        <p:spPr bwMode="auto">
          <a:xfrm>
            <a:off x="4038600" y="1707023"/>
            <a:ext cx="6413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700" b="1" dirty="0">
                <a:solidFill>
                  <a:srgbClr val="004380"/>
                </a:solidFill>
              </a:rPr>
              <a:t>KiTa</a:t>
            </a:r>
            <a:endParaRPr lang="de-DE" sz="1700" dirty="0">
              <a:solidFill>
                <a:srgbClr val="00438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895600" y="3143822"/>
            <a:ext cx="3090069" cy="279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de-DE" sz="1700" b="1" dirty="0" smtClean="0">
                <a:solidFill>
                  <a:srgbClr val="C11249"/>
                </a:solidFill>
              </a:rPr>
              <a:t>Kita-Bericht</a:t>
            </a:r>
          </a:p>
          <a:p>
            <a:pPr marL="179388" indent="-179388" algn="ctr">
              <a:spcBef>
                <a:spcPct val="20000"/>
              </a:spcBef>
              <a:defRPr/>
            </a:pPr>
            <a:r>
              <a:rPr lang="de-DE" sz="1200" kern="0" dirty="0" smtClean="0">
                <a:solidFill>
                  <a:srgbClr val="003264"/>
                </a:solidFill>
              </a:rPr>
              <a:t/>
            </a:r>
            <a:br>
              <a:rPr lang="de-DE" sz="1200" kern="0" dirty="0" smtClean="0">
                <a:solidFill>
                  <a:srgbClr val="003264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>Teaminterne </a:t>
            </a:r>
            <a:r>
              <a:rPr lang="de-DE" sz="1600" b="1" kern="0" dirty="0" smtClean="0">
                <a:solidFill>
                  <a:srgbClr val="003082"/>
                </a:solidFill>
              </a:rPr>
              <a:t>Selbstreflexion</a:t>
            </a:r>
            <a:r>
              <a:rPr lang="de-DE" sz="1600" kern="0" dirty="0" smtClean="0">
                <a:solidFill>
                  <a:srgbClr val="003082"/>
                </a:solidFill>
              </a:rPr>
              <a:t> </a:t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>der pädagogischen Arbeit, </a:t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>z.B. zur konzeptionellen </a:t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>Ausrichtung der Einrichtung</a:t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/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kern="0" dirty="0" smtClean="0">
                <a:solidFill>
                  <a:srgbClr val="003082"/>
                </a:solidFill>
              </a:rPr>
              <a:t>Bestandteil eines fortlaufenden</a:t>
            </a:r>
            <a:br>
              <a:rPr lang="de-DE" sz="1600" kern="0" dirty="0" smtClean="0">
                <a:solidFill>
                  <a:srgbClr val="003082"/>
                </a:solidFill>
              </a:rPr>
            </a:br>
            <a:r>
              <a:rPr lang="de-DE" sz="1600" b="1" kern="0" dirty="0" smtClean="0">
                <a:solidFill>
                  <a:srgbClr val="003082"/>
                </a:solidFill>
              </a:rPr>
              <a:t>Qualitätsentwicklungs-prozesses</a:t>
            </a:r>
            <a:endParaRPr lang="de-DE" sz="1600" dirty="0">
              <a:solidFill>
                <a:srgbClr val="003082"/>
              </a:solidFill>
            </a:endParaRPr>
          </a:p>
        </p:txBody>
      </p:sp>
      <p:grpSp>
        <p:nvGrpSpPr>
          <p:cNvPr id="7" name="Gruppieren 12"/>
          <p:cNvGrpSpPr/>
          <p:nvPr/>
        </p:nvGrpSpPr>
        <p:grpSpPr>
          <a:xfrm>
            <a:off x="320675" y="1707023"/>
            <a:ext cx="2574925" cy="3745024"/>
            <a:chOff x="320675" y="2125663"/>
            <a:chExt cx="2574925" cy="3745024"/>
          </a:xfrm>
        </p:grpSpPr>
        <p:sp>
          <p:nvSpPr>
            <p:cNvPr id="8" name="Textfeld 22"/>
            <p:cNvSpPr txBox="1">
              <a:spLocks noChangeArrowheads="1"/>
            </p:cNvSpPr>
            <p:nvPr/>
          </p:nvSpPr>
          <p:spPr bwMode="auto">
            <a:xfrm>
              <a:off x="1143000" y="2125663"/>
              <a:ext cx="669925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1700" b="1" dirty="0">
                  <a:solidFill>
                    <a:srgbClr val="004380"/>
                  </a:solidFill>
                </a:rPr>
                <a:t>Kind</a:t>
              </a:r>
              <a:endParaRPr lang="de-DE" sz="1700" dirty="0">
                <a:solidFill>
                  <a:srgbClr val="004380"/>
                </a:solidFill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320675" y="3562462"/>
              <a:ext cx="2574925" cy="2308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700" b="1" dirty="0" smtClean="0">
                  <a:solidFill>
                    <a:srgbClr val="C11249"/>
                  </a:solidFill>
                </a:rPr>
                <a:t>Individual-Bericht</a:t>
              </a:r>
            </a:p>
            <a:p>
              <a:pPr algn="ctr">
                <a:defRPr/>
              </a:pPr>
              <a:endParaRPr lang="de-DE" sz="1500" b="1" kern="0" dirty="0" smtClean="0">
                <a:solidFill>
                  <a:srgbClr val="003264"/>
                </a:solidFill>
              </a:endParaRPr>
            </a:p>
            <a:p>
              <a:pPr algn="ctr">
                <a:defRPr/>
              </a:pPr>
              <a:r>
                <a:rPr lang="de-DE" sz="1600" kern="0" dirty="0" smtClean="0">
                  <a:solidFill>
                    <a:srgbClr val="003082"/>
                  </a:solidFill>
                </a:rPr>
                <a:t>In Ergänzung zu offenen Beobachtungsverfahren </a:t>
              </a:r>
              <a:br>
                <a:rPr lang="de-DE" sz="1600" kern="0" dirty="0" smtClean="0">
                  <a:solidFill>
                    <a:srgbClr val="003082"/>
                  </a:solidFill>
                </a:rPr>
              </a:br>
              <a:r>
                <a:rPr lang="de-DE" sz="1600" b="1" kern="0" dirty="0" smtClean="0">
                  <a:solidFill>
                    <a:srgbClr val="003082"/>
                  </a:solidFill>
                </a:rPr>
                <a:t>Basis für </a:t>
              </a:r>
              <a:br>
                <a:rPr lang="de-DE" sz="1600" b="1" kern="0" dirty="0" smtClean="0">
                  <a:solidFill>
                    <a:srgbClr val="003082"/>
                  </a:solidFill>
                </a:rPr>
              </a:br>
              <a:r>
                <a:rPr lang="de-DE" sz="1600" b="1" kern="0" dirty="0" smtClean="0">
                  <a:solidFill>
                    <a:srgbClr val="003082"/>
                  </a:solidFill>
                </a:rPr>
                <a:t>individuelle Begleitung, Entwicklungsgespräche, Austausch </a:t>
              </a:r>
              <a:r>
                <a:rPr lang="de-DE" sz="1600" kern="0" dirty="0" smtClean="0">
                  <a:solidFill>
                    <a:srgbClr val="003082"/>
                  </a:solidFill>
                </a:rPr>
                <a:t>mit Externen</a:t>
              </a:r>
              <a:endParaRPr lang="de-DE" sz="1600" dirty="0" smtClean="0">
                <a:solidFill>
                  <a:srgbClr val="003082"/>
                </a:solidFill>
              </a:endParaRPr>
            </a:p>
            <a:p>
              <a:pPr algn="ctr">
                <a:defRPr/>
              </a:pPr>
              <a:endParaRPr lang="de-DE" sz="1600" dirty="0">
                <a:solidFill>
                  <a:srgbClr val="003264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85862" y="2727325"/>
              <a:ext cx="55086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9087" y="2308685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uppieren 13"/>
          <p:cNvGrpSpPr/>
          <p:nvPr/>
        </p:nvGrpSpPr>
        <p:grpSpPr>
          <a:xfrm>
            <a:off x="6122193" y="1707023"/>
            <a:ext cx="2667000" cy="3991344"/>
            <a:chOff x="6122193" y="2125663"/>
            <a:chExt cx="2667000" cy="3991344"/>
          </a:xfrm>
        </p:grpSpPr>
        <p:sp>
          <p:nvSpPr>
            <p:cNvPr id="13" name="Textfeld 27"/>
            <p:cNvSpPr txBox="1">
              <a:spLocks noChangeArrowheads="1"/>
            </p:cNvSpPr>
            <p:nvPr/>
          </p:nvSpPr>
          <p:spPr bwMode="auto">
            <a:xfrm>
              <a:off x="6781800" y="2125663"/>
              <a:ext cx="1347787" cy="354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1700" b="1" dirty="0">
                  <a:solidFill>
                    <a:srgbClr val="004380"/>
                  </a:solidFill>
                </a:rPr>
                <a:t>Sozialraum</a:t>
              </a:r>
              <a:endParaRPr lang="de-DE" sz="1700" dirty="0">
                <a:solidFill>
                  <a:srgbClr val="004380"/>
                </a:solidFill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122193" y="3562462"/>
              <a:ext cx="2667000" cy="2554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de-DE" sz="1700" b="1" dirty="0" smtClean="0">
                  <a:solidFill>
                    <a:srgbClr val="C11249"/>
                  </a:solidFill>
                </a:rPr>
                <a:t>KECK-Berichterstattung</a:t>
              </a:r>
            </a:p>
            <a:p>
              <a:pPr algn="ctr">
                <a:defRPr/>
              </a:pPr>
              <a:endParaRPr lang="de-DE" sz="1500" b="1" kern="0" dirty="0" smtClean="0">
                <a:solidFill>
                  <a:srgbClr val="003264"/>
                </a:solidFill>
              </a:endParaRPr>
            </a:p>
            <a:p>
              <a:pPr algn="ctr">
                <a:defRPr/>
              </a:pPr>
              <a:r>
                <a:rPr lang="de-DE" sz="1600" kern="0" dirty="0" smtClean="0">
                  <a:solidFill>
                    <a:srgbClr val="003082"/>
                  </a:solidFill>
                </a:rPr>
                <a:t>Kombinierte </a:t>
              </a:r>
              <a:r>
                <a:rPr lang="de-DE" sz="1600" b="1" kern="0" dirty="0" smtClean="0">
                  <a:solidFill>
                    <a:srgbClr val="003082"/>
                  </a:solidFill>
                </a:rPr>
                <a:t>Analyse</a:t>
              </a:r>
              <a:r>
                <a:rPr lang="de-DE" sz="1600" kern="0" dirty="0" smtClean="0">
                  <a:solidFill>
                    <a:srgbClr val="003082"/>
                  </a:solidFill>
                </a:rPr>
                <a:t> </a:t>
              </a:r>
              <a:br>
                <a:rPr lang="de-DE" sz="1600" kern="0" dirty="0" smtClean="0">
                  <a:solidFill>
                    <a:srgbClr val="003082"/>
                  </a:solidFill>
                </a:rPr>
              </a:br>
              <a:r>
                <a:rPr lang="de-DE" sz="1600" kern="0" dirty="0" smtClean="0">
                  <a:solidFill>
                    <a:srgbClr val="003082"/>
                  </a:solidFill>
                </a:rPr>
                <a:t>der Ausgangsbedingungen </a:t>
              </a:r>
              <a:br>
                <a:rPr lang="de-DE" sz="1600" kern="0" dirty="0" smtClean="0">
                  <a:solidFill>
                    <a:srgbClr val="003082"/>
                  </a:solidFill>
                </a:rPr>
              </a:br>
              <a:r>
                <a:rPr lang="de-DE" sz="1600" kern="0" dirty="0" smtClean="0">
                  <a:solidFill>
                    <a:srgbClr val="003082"/>
                  </a:solidFill>
                </a:rPr>
                <a:t>und Entwicklung der Kinder</a:t>
              </a:r>
              <a:br>
                <a:rPr lang="de-DE" sz="1600" kern="0" dirty="0" smtClean="0">
                  <a:solidFill>
                    <a:srgbClr val="003082"/>
                  </a:solidFill>
                </a:rPr>
              </a:br>
              <a:endParaRPr lang="de-DE" sz="1600" kern="0" dirty="0" smtClean="0">
                <a:solidFill>
                  <a:srgbClr val="003082"/>
                </a:solidFill>
              </a:endParaRPr>
            </a:p>
            <a:p>
              <a:pPr algn="ctr">
                <a:defRPr/>
              </a:pPr>
              <a:r>
                <a:rPr lang="de-DE" sz="1600" b="1" kern="0" dirty="0" smtClean="0">
                  <a:solidFill>
                    <a:srgbClr val="003082"/>
                  </a:solidFill>
                </a:rPr>
                <a:t>Steuerung</a:t>
              </a:r>
              <a:r>
                <a:rPr lang="de-DE" sz="1600" kern="0" dirty="0" smtClean="0">
                  <a:solidFill>
                    <a:srgbClr val="003082"/>
                  </a:solidFill>
                </a:rPr>
                <a:t> sozialräumlicher Angebote und Maßnahmen </a:t>
              </a:r>
              <a:br>
                <a:rPr lang="de-DE" sz="1600" kern="0" dirty="0" smtClean="0">
                  <a:solidFill>
                    <a:srgbClr val="003082"/>
                  </a:solidFill>
                </a:rPr>
              </a:br>
              <a:r>
                <a:rPr lang="de-DE" sz="1600" kern="0" dirty="0" smtClean="0">
                  <a:solidFill>
                    <a:srgbClr val="003082"/>
                  </a:solidFill>
                </a:rPr>
                <a:t>innerhalb der Kommune</a:t>
              </a:r>
              <a:endParaRPr lang="de-DE" sz="1600" dirty="0">
                <a:solidFill>
                  <a:srgbClr val="003082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170737" y="2727325"/>
              <a:ext cx="5492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feld 11"/>
          <p:cNvSpPr txBox="1">
            <a:spLocks noChangeArrowheads="1"/>
          </p:cNvSpPr>
          <p:nvPr/>
        </p:nvSpPr>
        <p:spPr bwMode="auto">
          <a:xfrm>
            <a:off x="273050" y="6156177"/>
            <a:ext cx="9359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/>
            <a:r>
              <a:rPr lang="de-DE" sz="1700" b="1" dirty="0" smtClean="0">
                <a:solidFill>
                  <a:srgbClr val="C11249"/>
                </a:solidFill>
              </a:rPr>
              <a:t>Lern- und Entwicklungsprozesse werden  in Familie, Kita und Sozialraum angeregt.</a:t>
            </a:r>
          </a:p>
          <a:p>
            <a:pPr algn="l"/>
            <a:endParaRPr lang="de-DE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98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KOMPIK-Software und Möglichkeiten der Auswertung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767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003082"/>
                </a:solidFill>
              </a:rPr>
              <a:t>KOMPIK-Software stellt ein nützliches Werkzeug dar und bietet viele Vorteile</a:t>
            </a:r>
            <a:endParaRPr lang="de-DE" dirty="0">
              <a:solidFill>
                <a:srgbClr val="00308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/>
          <a:lstStyle/>
          <a:p>
            <a:pPr marL="382588" lvl="2" indent="0">
              <a:buNone/>
            </a:pPr>
            <a:endParaRPr lang="de-DE" b="1" dirty="0">
              <a:solidFill>
                <a:srgbClr val="003082"/>
              </a:solidFill>
            </a:endParaRPr>
          </a:p>
          <a:p>
            <a:pPr marL="271463" lvl="2" indent="-271463">
              <a:buSzPct val="110000"/>
            </a:pPr>
            <a:r>
              <a:rPr lang="de-DE" b="1" dirty="0">
                <a:solidFill>
                  <a:srgbClr val="003082"/>
                </a:solidFill>
              </a:rPr>
              <a:t>Zeitersparnis &amp; Komfort</a:t>
            </a:r>
          </a:p>
          <a:p>
            <a:pPr marL="533400" lvl="3" indent="-261938">
              <a:buSzPct val="110000"/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händisches Auswerten entfällt (Berechnung von Mittelwerten, Heraussuchen der entsprechenden Normwerte)</a:t>
            </a:r>
          </a:p>
          <a:p>
            <a:pPr marL="271463" lvl="3" indent="-271463">
              <a:buSzPct val="110000"/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3082"/>
                </a:solidFill>
              </a:rPr>
              <a:t>Graphische Aufbereitung</a:t>
            </a:r>
          </a:p>
          <a:p>
            <a:pPr marL="533400" lvl="3" indent="-261938">
              <a:buSzPct val="110000"/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strukturiert aufbereitete Berichte erleichtern die Übersicht und werden bspw. von Eltern und anderen Fachkräften als besonders professionell wahrgenommen</a:t>
            </a:r>
          </a:p>
          <a:p>
            <a:pPr marL="271463" lvl="3" indent="-271463">
              <a:buSzPct val="110000"/>
              <a:buFont typeface="Wingdings" panose="05000000000000000000" pitchFamily="2" charset="2"/>
              <a:buChar char="§"/>
            </a:pPr>
            <a:r>
              <a:rPr lang="de-DE" b="1" dirty="0" smtClean="0">
                <a:solidFill>
                  <a:srgbClr val="003082"/>
                </a:solidFill>
              </a:rPr>
              <a:t>Unterstützung bei der Reflexion und pädagogischen Planung</a:t>
            </a:r>
          </a:p>
          <a:p>
            <a:pPr marL="533400" lvl="3" indent="-261938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Vergleichsmöglichkeit </a:t>
            </a:r>
            <a:r>
              <a:rPr lang="de-DE" dirty="0">
                <a:solidFill>
                  <a:srgbClr val="003082"/>
                </a:solidFill>
              </a:rPr>
              <a:t>zu verschiedenen Beobachtungszeitpunkten </a:t>
            </a:r>
            <a:r>
              <a:rPr lang="de-DE" dirty="0" smtClean="0">
                <a:solidFill>
                  <a:srgbClr val="003082"/>
                </a:solidFill>
              </a:rPr>
              <a:t>machen </a:t>
            </a:r>
            <a:r>
              <a:rPr lang="de-DE" dirty="0">
                <a:solidFill>
                  <a:srgbClr val="003082"/>
                </a:solidFill>
              </a:rPr>
              <a:t>Entwicklungsverläufe </a:t>
            </a:r>
            <a:r>
              <a:rPr lang="de-DE" dirty="0" smtClean="0">
                <a:solidFill>
                  <a:srgbClr val="003082"/>
                </a:solidFill>
              </a:rPr>
              <a:t>besser nachvollziehbar</a:t>
            </a:r>
            <a:endParaRPr lang="de-DE" dirty="0">
              <a:solidFill>
                <a:srgbClr val="003082"/>
              </a:solidFill>
            </a:endParaRPr>
          </a:p>
          <a:p>
            <a:endParaRPr lang="de-DE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75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Mit der KOMPIK-Software ist die Auswertung auf verschiedene Arten möglich</a:t>
            </a:r>
          </a:p>
        </p:txBody>
      </p:sp>
      <p:sp>
        <p:nvSpPr>
          <p:cNvPr id="25605" name="Fußzeilenplatzhalter 4" hidden="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de-DE" dirty="0" smtClean="0"/>
              <a:t>KOMPIK  kompetent vermitteln</a:t>
            </a:r>
          </a:p>
        </p:txBody>
      </p:sp>
      <p:sp>
        <p:nvSpPr>
          <p:cNvPr id="25606" name="Foliennummernplatzhalter 5" hidden="1"/>
          <p:cNvSpPr>
            <a:spLocks noGrp="1"/>
          </p:cNvSpPr>
          <p:nvPr>
            <p:ph type="sldNum" sz="quarter" idx="4294967295"/>
          </p:nvPr>
        </p:nvSpPr>
        <p:spPr>
          <a:xfrm>
            <a:off x="8077200" y="6686550"/>
            <a:ext cx="685800" cy="171450"/>
          </a:xfrm>
          <a:prstGeom prst="rect">
            <a:avLst/>
          </a:prstGeom>
          <a:noFill/>
        </p:spPr>
        <p:txBody>
          <a:bodyPr/>
          <a:lstStyle/>
          <a:p>
            <a:r>
              <a:rPr lang="de-DE" dirty="0" smtClean="0"/>
              <a:t>Seite </a:t>
            </a:r>
            <a:fld id="{6098A89B-BB6E-4833-83CA-E443FC3F3AC1}" type="slidenum">
              <a:rPr lang="de-DE" smtClean="0"/>
              <a:pPr/>
              <a:t>15</a:t>
            </a:fld>
            <a:endParaRPr lang="de-DE" dirty="0" smtClean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150" y="3048000"/>
            <a:ext cx="2918602" cy="2892501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rgbClr val="002060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0" name="Abgerundetes Rechteck 9"/>
          <p:cNvSpPr/>
          <p:nvPr/>
        </p:nvSpPr>
        <p:spPr>
          <a:xfrm>
            <a:off x="381000" y="3352800"/>
            <a:ext cx="2582179" cy="2543599"/>
          </a:xfrm>
          <a:prstGeom prst="roundRect">
            <a:avLst>
              <a:gd name="adj" fmla="val 4560"/>
            </a:avLst>
          </a:prstGeom>
          <a:solidFill>
            <a:srgbClr val="73BA64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6200" y="1985723"/>
            <a:ext cx="8471501" cy="9098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2" algn="l">
              <a:buSzPct val="110000"/>
            </a:pPr>
            <a:r>
              <a:rPr lang="de-DE" dirty="0" smtClean="0">
                <a:solidFill>
                  <a:srgbClr val="003082"/>
                </a:solidFill>
              </a:rPr>
              <a:t>				Auswahl </a:t>
            </a:r>
            <a:r>
              <a:rPr lang="de-DE" dirty="0">
                <a:solidFill>
                  <a:srgbClr val="003082"/>
                </a:solidFill>
              </a:rPr>
              <a:t>von</a:t>
            </a:r>
          </a:p>
          <a:p>
            <a:pPr marL="2114550" lvl="6" indent="-285750">
              <a:buSzPct val="11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3082"/>
                </a:solidFill>
              </a:rPr>
              <a:t>allen oder ausgewählten </a:t>
            </a:r>
            <a:r>
              <a:rPr lang="de-DE" b="1" dirty="0">
                <a:solidFill>
                  <a:srgbClr val="C11249"/>
                </a:solidFill>
              </a:rPr>
              <a:t>Entwicklungsbereichen</a:t>
            </a:r>
          </a:p>
          <a:p>
            <a:pPr marL="2114550" lvl="6" indent="-285750">
              <a:buSzPct val="110000"/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003082"/>
                </a:solidFill>
              </a:rPr>
              <a:t>allen oder ausgewählten </a:t>
            </a:r>
            <a:r>
              <a:rPr lang="de-DE" b="1" dirty="0">
                <a:solidFill>
                  <a:srgbClr val="C80F41"/>
                </a:solidFill>
              </a:rPr>
              <a:t>Berichtsabschnitten</a:t>
            </a:r>
            <a:endParaRPr lang="de-DE" sz="1600" b="1" dirty="0">
              <a:solidFill>
                <a:srgbClr val="C80F4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8431" y="3534199"/>
            <a:ext cx="2768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rgbClr val="003082"/>
                </a:solidFill>
              </a:rPr>
              <a:t>Individual-Bericht</a:t>
            </a:r>
          </a:p>
          <a:p>
            <a:pPr marL="174625" indent="-174625" algn="l">
              <a:buFontTx/>
              <a:buChar char="-"/>
            </a:pPr>
            <a:r>
              <a:rPr lang="de-DE" dirty="0" err="1" smtClean="0">
                <a:solidFill>
                  <a:srgbClr val="003082"/>
                </a:solidFill>
              </a:rPr>
              <a:t>Itemwerte</a:t>
            </a:r>
            <a:endParaRPr lang="de-DE" dirty="0" smtClean="0">
              <a:solidFill>
                <a:srgbClr val="003082"/>
              </a:solidFill>
            </a:endParaRP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Mittelwerte</a:t>
            </a: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Entwicklungsübersicht</a:t>
            </a: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Freie Beobachtungen</a:t>
            </a: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Erste Ideen zur pädagogischen </a:t>
            </a:r>
            <a:br>
              <a:rPr lang="de-DE" dirty="0" smtClean="0">
                <a:solidFill>
                  <a:srgbClr val="003082"/>
                </a:solidFill>
              </a:rPr>
            </a:br>
            <a:r>
              <a:rPr lang="de-DE" dirty="0" smtClean="0">
                <a:solidFill>
                  <a:srgbClr val="003082"/>
                </a:solidFill>
              </a:rPr>
              <a:t>Planung</a:t>
            </a:r>
            <a:endParaRPr lang="de-DE" dirty="0">
              <a:solidFill>
                <a:srgbClr val="003082"/>
              </a:solidFill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6248400" y="3352800"/>
            <a:ext cx="2582179" cy="2543599"/>
          </a:xfrm>
          <a:prstGeom prst="roundRect">
            <a:avLst>
              <a:gd name="adj" fmla="val 4560"/>
            </a:avLst>
          </a:prstGeom>
          <a:solidFill>
            <a:srgbClr val="73BA64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268948" y="3498346"/>
            <a:ext cx="27685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smtClean="0">
                <a:solidFill>
                  <a:srgbClr val="003082"/>
                </a:solidFill>
              </a:rPr>
              <a:t>Kita-Bericht</a:t>
            </a: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Normwertverteilung</a:t>
            </a:r>
          </a:p>
          <a:p>
            <a:pPr marL="174625" indent="-174625" algn="l">
              <a:buFontTx/>
              <a:buChar char="-"/>
            </a:pPr>
            <a:r>
              <a:rPr lang="de-DE" dirty="0" smtClean="0">
                <a:solidFill>
                  <a:srgbClr val="003082"/>
                </a:solidFill>
              </a:rPr>
              <a:t>Entwicklungsübersicht</a:t>
            </a:r>
          </a:p>
        </p:txBody>
      </p:sp>
      <p:sp>
        <p:nvSpPr>
          <p:cNvPr id="17" name="AutoShape 13"/>
          <p:cNvSpPr>
            <a:spLocks noChangeArrowheads="1"/>
          </p:cNvSpPr>
          <p:nvPr/>
        </p:nvSpPr>
        <p:spPr bwMode="auto">
          <a:xfrm rot="-1800000" flipH="1" flipV="1">
            <a:off x="7309326" y="2891167"/>
            <a:ext cx="115132" cy="406183"/>
          </a:xfrm>
          <a:prstGeom prst="upArrow">
            <a:avLst>
              <a:gd name="adj1" fmla="val 50000"/>
              <a:gd name="adj2" fmla="val 117000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-9000000">
            <a:off x="1700235" y="2911124"/>
            <a:ext cx="124939" cy="400520"/>
          </a:xfrm>
          <a:prstGeom prst="upArrow">
            <a:avLst>
              <a:gd name="adj1" fmla="val 50000"/>
              <a:gd name="adj2" fmla="val 117001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</p:spTree>
    <p:extLst>
      <p:ext uri="{BB962C8B-B14F-4D97-AF65-F5344CB8AC3E}">
        <p14:creationId xmlns:p14="http://schemas.microsoft.com/office/powerpoint/2010/main" val="33295995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Weitere Informationen zu KOMPIK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73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003082"/>
                </a:solidFill>
              </a:rPr>
              <a:t>KOMPIK </a:t>
            </a:r>
            <a:r>
              <a:rPr lang="de-DE" dirty="0" smtClean="0">
                <a:solidFill>
                  <a:srgbClr val="003082"/>
                </a:solidFill>
              </a:rPr>
              <a:t>wird </a:t>
            </a:r>
            <a:r>
              <a:rPr lang="de-DE" dirty="0">
                <a:solidFill>
                  <a:srgbClr val="003082"/>
                </a:solidFill>
              </a:rPr>
              <a:t>begleitet durch kostenlose, zielgruppenspezifische Informationen</a:t>
            </a:r>
            <a:br>
              <a:rPr lang="de-DE" dirty="0">
                <a:solidFill>
                  <a:srgbClr val="003082"/>
                </a:solidFill>
              </a:rPr>
            </a:br>
            <a:endParaRPr lang="de-DE" altLang="de-DE" dirty="0">
              <a:solidFill>
                <a:srgbClr val="003082"/>
              </a:solidFill>
            </a:endParaRPr>
          </a:p>
        </p:txBody>
      </p:sp>
      <p:sp>
        <p:nvSpPr>
          <p:cNvPr id="4" name="Abgerundetes Rechteck 3"/>
          <p:cNvSpPr/>
          <p:nvPr/>
        </p:nvSpPr>
        <p:spPr>
          <a:xfrm>
            <a:off x="422275" y="1656223"/>
            <a:ext cx="8340725" cy="457200"/>
          </a:xfrm>
          <a:prstGeom prst="roundRect">
            <a:avLst/>
          </a:prstGeom>
          <a:solidFill>
            <a:srgbClr val="73BA64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1" dirty="0">
              <a:solidFill>
                <a:srgbClr val="002060"/>
              </a:solidFill>
            </a:endParaRPr>
          </a:p>
        </p:txBody>
      </p:sp>
      <p:grpSp>
        <p:nvGrpSpPr>
          <p:cNvPr id="5" name="Gruppieren 12"/>
          <p:cNvGrpSpPr/>
          <p:nvPr/>
        </p:nvGrpSpPr>
        <p:grpSpPr>
          <a:xfrm>
            <a:off x="422275" y="1703457"/>
            <a:ext cx="2739232" cy="3377881"/>
            <a:chOff x="422275" y="1978871"/>
            <a:chExt cx="2739232" cy="3377881"/>
          </a:xfrm>
        </p:grpSpPr>
        <p:sp>
          <p:nvSpPr>
            <p:cNvPr id="6" name="Textfeld 22"/>
            <p:cNvSpPr txBox="1">
              <a:spLocks noChangeArrowheads="1"/>
            </p:cNvSpPr>
            <p:nvPr/>
          </p:nvSpPr>
          <p:spPr bwMode="auto">
            <a:xfrm>
              <a:off x="914400" y="1978871"/>
              <a:ext cx="1628972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1700" b="1" dirty="0" smtClean="0">
                  <a:solidFill>
                    <a:srgbClr val="003082"/>
                  </a:solidFill>
                </a:rPr>
                <a:t>Erzieherinnen</a:t>
              </a:r>
              <a:endParaRPr lang="de-DE" sz="1700" dirty="0">
                <a:solidFill>
                  <a:srgbClr val="003082"/>
                </a:solidFill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422275" y="3787092"/>
              <a:ext cx="2739232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b="1" dirty="0" smtClean="0">
                  <a:solidFill>
                    <a:srgbClr val="003082"/>
                  </a:solidFill>
                </a:rPr>
                <a:t>KOMPIK </a:t>
              </a:r>
              <a:r>
                <a:rPr lang="de-DE" sz="1600" b="1" dirty="0">
                  <a:solidFill>
                    <a:srgbClr val="003082"/>
                  </a:solidFill>
                </a:rPr>
                <a:t>konkret I: </a:t>
              </a:r>
              <a:r>
                <a:rPr lang="de-DE" sz="1600" b="1" dirty="0" smtClean="0">
                  <a:solidFill>
                    <a:srgbClr val="003082"/>
                  </a:solidFill>
                </a:rPr>
                <a:t>„</a:t>
              </a:r>
              <a:r>
                <a:rPr lang="de-DE" sz="1600" dirty="0" smtClean="0">
                  <a:solidFill>
                    <a:srgbClr val="003082"/>
                  </a:solidFill>
                </a:rPr>
                <a:t>Beobachten</a:t>
              </a:r>
              <a:r>
                <a:rPr lang="de-DE" sz="1600" dirty="0">
                  <a:solidFill>
                    <a:srgbClr val="003082"/>
                  </a:solidFill>
                </a:rPr>
                <a:t>, verstehen, </a:t>
              </a:r>
              <a:r>
                <a:rPr lang="de-DE" sz="1600" dirty="0" smtClean="0">
                  <a:solidFill>
                    <a:srgbClr val="003082"/>
                  </a:solidFill>
                </a:rPr>
                <a:t>begleiten“</a:t>
              </a:r>
              <a:endParaRPr lang="de-DE" sz="1600" dirty="0">
                <a:solidFill>
                  <a:srgbClr val="003082"/>
                </a:solidFill>
              </a:endParaRP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dirty="0" smtClean="0">
                  <a:solidFill>
                    <a:srgbClr val="003082"/>
                  </a:solidFill>
                </a:rPr>
                <a:t>KOMPIK-Handbuch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dirty="0" smtClean="0">
                  <a:solidFill>
                    <a:srgbClr val="003082"/>
                  </a:solidFill>
                </a:rPr>
                <a:t>Software-Anleitung</a:t>
              </a:r>
              <a:br>
                <a:rPr lang="de-DE" sz="1600" dirty="0" smtClean="0">
                  <a:solidFill>
                    <a:srgbClr val="003082"/>
                  </a:solidFill>
                </a:rPr>
              </a:br>
              <a:r>
                <a:rPr lang="de-DE" sz="1600" dirty="0" smtClean="0">
                  <a:solidFill>
                    <a:srgbClr val="003082"/>
                  </a:solidFill>
                </a:rPr>
                <a:t>(neu seit Januar 2015)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7800" y="2727325"/>
              <a:ext cx="550863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uppieren 2"/>
          <p:cNvGrpSpPr/>
          <p:nvPr/>
        </p:nvGrpSpPr>
        <p:grpSpPr>
          <a:xfrm>
            <a:off x="6286485" y="1703457"/>
            <a:ext cx="2698780" cy="3073628"/>
            <a:chOff x="6286485" y="1703457"/>
            <a:chExt cx="2698780" cy="3073628"/>
          </a:xfrm>
        </p:grpSpPr>
        <p:sp>
          <p:nvSpPr>
            <p:cNvPr id="10" name="Textfeld 27"/>
            <p:cNvSpPr txBox="1">
              <a:spLocks noChangeArrowheads="1"/>
            </p:cNvSpPr>
            <p:nvPr/>
          </p:nvSpPr>
          <p:spPr bwMode="auto">
            <a:xfrm>
              <a:off x="7010400" y="1703457"/>
              <a:ext cx="803425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de-DE" sz="1700" b="1" dirty="0" smtClean="0">
                  <a:solidFill>
                    <a:srgbClr val="004380"/>
                  </a:solidFill>
                </a:rPr>
                <a:t>Eltern</a:t>
              </a:r>
              <a:endParaRPr lang="de-DE" sz="1700" dirty="0">
                <a:solidFill>
                  <a:srgbClr val="004380"/>
                </a:solidFill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6286485" y="3453646"/>
              <a:ext cx="269878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kern="0" dirty="0" smtClean="0">
                  <a:solidFill>
                    <a:srgbClr val="003082"/>
                  </a:solidFill>
                  <a:latin typeface="Arial" charset="0"/>
                  <a:ea typeface="+mn-ea"/>
                  <a:cs typeface="+mn-cs"/>
                </a:rPr>
                <a:t>Elternbrief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kern="0" dirty="0" smtClean="0">
                  <a:solidFill>
                    <a:srgbClr val="003082"/>
                  </a:solidFill>
                  <a:latin typeface="Arial" charset="0"/>
                  <a:ea typeface="+mn-ea"/>
                  <a:cs typeface="+mn-cs"/>
                </a:rPr>
                <a:t>Einverständniserklärung </a:t>
              </a:r>
              <a:r>
                <a:rPr lang="de-DE" sz="1600" dirty="0" smtClean="0">
                  <a:solidFill>
                    <a:srgbClr val="003082"/>
                  </a:solidFill>
                  <a:latin typeface="Arial" charset="0"/>
                  <a:ea typeface="+mn-ea"/>
                  <a:cs typeface="+mn-cs"/>
                </a:rPr>
                <a:t>zur Beobachtung mit</a:t>
              </a:r>
              <a:br>
                <a:rPr lang="de-DE" sz="1600" dirty="0" smtClean="0">
                  <a:solidFill>
                    <a:srgbClr val="003082"/>
                  </a:solidFill>
                  <a:latin typeface="Arial" charset="0"/>
                  <a:ea typeface="+mn-ea"/>
                  <a:cs typeface="+mn-cs"/>
                </a:rPr>
              </a:br>
              <a:r>
                <a:rPr lang="de-DE" sz="1600" dirty="0" smtClean="0">
                  <a:solidFill>
                    <a:srgbClr val="003082"/>
                  </a:solidFill>
                  <a:latin typeface="Arial" charset="0"/>
                  <a:ea typeface="+mn-ea"/>
                  <a:cs typeface="+mn-cs"/>
                </a:rPr>
                <a:t>KOMPIK in 12 Sprachen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endParaRPr lang="de-DE" sz="1600" dirty="0">
                <a:solidFill>
                  <a:srgbClr val="003082"/>
                </a:solidFill>
                <a:latin typeface="Arial" charset="0"/>
                <a:ea typeface="+mn-ea"/>
                <a:cs typeface="+mn-cs"/>
              </a:endParaRP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86600" y="2431950"/>
              <a:ext cx="549275" cy="54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" name="Gruppieren 1"/>
          <p:cNvGrpSpPr/>
          <p:nvPr/>
        </p:nvGrpSpPr>
        <p:grpSpPr>
          <a:xfrm>
            <a:off x="3255963" y="1703457"/>
            <a:ext cx="3335337" cy="3870324"/>
            <a:chOff x="3255963" y="1703457"/>
            <a:chExt cx="3335337" cy="3870324"/>
          </a:xfrm>
        </p:grpSpPr>
        <p:grpSp>
          <p:nvGrpSpPr>
            <p:cNvPr id="13" name="Gruppieren 13"/>
            <p:cNvGrpSpPr/>
            <p:nvPr/>
          </p:nvGrpSpPr>
          <p:grpSpPr>
            <a:xfrm>
              <a:off x="3255963" y="1703457"/>
              <a:ext cx="3335337" cy="2229907"/>
              <a:chOff x="6469063" y="1967860"/>
              <a:chExt cx="3335337" cy="2229907"/>
            </a:xfrm>
          </p:grpSpPr>
          <p:sp>
            <p:nvSpPr>
              <p:cNvPr id="14" name="Textfeld 27"/>
              <p:cNvSpPr txBox="1">
                <a:spLocks noChangeArrowheads="1"/>
              </p:cNvSpPr>
              <p:nvPr/>
            </p:nvSpPr>
            <p:spPr bwMode="auto">
              <a:xfrm>
                <a:off x="6870700" y="1967860"/>
                <a:ext cx="1917513" cy="353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de-DE" sz="1700" b="1" dirty="0" smtClean="0">
                    <a:solidFill>
                      <a:srgbClr val="004380"/>
                    </a:solidFill>
                  </a:rPr>
                  <a:t>Fortbildnerinnen</a:t>
                </a:r>
                <a:endParaRPr lang="de-DE" sz="1700" dirty="0">
                  <a:solidFill>
                    <a:srgbClr val="004380"/>
                  </a:solidFill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6469063" y="3859213"/>
                <a:ext cx="3335337" cy="338554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  <a:defRPr/>
                </a:pPr>
                <a:endParaRPr lang="de-DE" sz="1600" dirty="0">
                  <a:solidFill>
                    <a:srgbClr val="003264"/>
                  </a:solidFill>
                  <a:latin typeface="Arial" charset="0"/>
                  <a:ea typeface="+mn-ea"/>
                  <a:cs typeface="+mn-cs"/>
                </a:endParaRPr>
              </a:p>
            </p:txBody>
          </p:sp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40625" y="2727325"/>
                <a:ext cx="549275" cy="549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Textfeld 16"/>
            <p:cNvSpPr txBox="1"/>
            <p:nvPr/>
          </p:nvSpPr>
          <p:spPr>
            <a:xfrm>
              <a:off x="3520133" y="3511678"/>
              <a:ext cx="2963863" cy="2062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b="1" dirty="0" smtClean="0">
                  <a:solidFill>
                    <a:srgbClr val="003082"/>
                  </a:solidFill>
                </a:rPr>
                <a:t>KOMPIK </a:t>
              </a:r>
              <a:r>
                <a:rPr lang="de-DE" sz="1600" b="1" dirty="0">
                  <a:solidFill>
                    <a:srgbClr val="003082"/>
                  </a:solidFill>
                </a:rPr>
                <a:t>konkret </a:t>
              </a:r>
              <a:r>
                <a:rPr lang="de-DE" sz="1600" b="1" dirty="0" smtClean="0">
                  <a:solidFill>
                    <a:srgbClr val="003082"/>
                  </a:solidFill>
                </a:rPr>
                <a:t>II: „</a:t>
              </a:r>
              <a:r>
                <a:rPr lang="de-DE" sz="1600" dirty="0" smtClean="0">
                  <a:solidFill>
                    <a:srgbClr val="003082"/>
                  </a:solidFill>
                </a:rPr>
                <a:t>KOMPIK kompetent vermitteln“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dirty="0" smtClean="0">
                  <a:solidFill>
                    <a:srgbClr val="003082"/>
                  </a:solidFill>
                </a:rPr>
                <a:t>Fortbildungsleitfaden mit modularem Ablaufplan</a:t>
              </a:r>
            </a:p>
            <a:p>
              <a:pPr marL="285750" indent="-285750" algn="l">
                <a:buFont typeface="Wingdings" panose="05000000000000000000" pitchFamily="2" charset="2"/>
                <a:buChar char="§"/>
                <a:defRPr/>
              </a:pPr>
              <a:r>
                <a:rPr lang="de-DE" sz="1600" dirty="0" smtClean="0">
                  <a:solidFill>
                    <a:srgbClr val="003082"/>
                  </a:solidFill>
                </a:rPr>
                <a:t>Arbeitsmaterialien &amp; Fallbeispiel für Fortbildungen</a:t>
              </a:r>
            </a:p>
          </p:txBody>
        </p:sp>
      </p:grpSp>
      <p:sp>
        <p:nvSpPr>
          <p:cNvPr id="18" name="Textfeld 11"/>
          <p:cNvSpPr txBox="1">
            <a:spLocks noChangeArrowheads="1"/>
          </p:cNvSpPr>
          <p:nvPr/>
        </p:nvSpPr>
        <p:spPr bwMode="auto">
          <a:xfrm>
            <a:off x="-63594" y="5937647"/>
            <a:ext cx="93599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700" b="1" dirty="0" smtClean="0">
                <a:solidFill>
                  <a:srgbClr val="003082"/>
                </a:solidFill>
              </a:rPr>
              <a:t>Alle Materialien finden Sie unter:</a:t>
            </a:r>
          </a:p>
          <a:p>
            <a:pPr algn="ctr"/>
            <a:r>
              <a:rPr lang="de-DE" sz="1700" b="1" dirty="0" smtClean="0">
                <a:solidFill>
                  <a:srgbClr val="C11249"/>
                </a:solidFill>
              </a:rPr>
              <a:t>www.kompik.de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971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381000" y="838200"/>
            <a:ext cx="9080500" cy="554037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de-DE" sz="2200" b="1" kern="0" dirty="0" smtClean="0">
                <a:solidFill>
                  <a:srgbClr val="003082"/>
                </a:solidFill>
                <a:latin typeface="+mj-lt"/>
                <a:ea typeface="+mj-ea"/>
                <a:cs typeface="+mj-cs"/>
              </a:rPr>
              <a:t>Vielen Dank für Ihre Aufmerksamkeit</a:t>
            </a:r>
            <a:endParaRPr lang="de-DE" sz="1700" b="1" kern="0" dirty="0">
              <a:solidFill>
                <a:srgbClr val="00308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3" descr="P:\Laufende Projekte\63109\Kommunikation\Flyer\Kompik_Kind.jpg"/>
          <p:cNvPicPr>
            <a:picLocks noChangeAspect="1" noChangeArrowheads="1"/>
          </p:cNvPicPr>
          <p:nvPr/>
        </p:nvPicPr>
        <p:blipFill>
          <a:blip r:embed="rId3" cstate="print"/>
          <a:srcRect r="9710" b="1069"/>
          <a:stretch>
            <a:fillRect/>
          </a:stretch>
        </p:blipFill>
        <p:spPr bwMode="auto">
          <a:xfrm>
            <a:off x="4572000" y="2438400"/>
            <a:ext cx="4397981" cy="38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6836063" y="6400800"/>
            <a:ext cx="21339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/>
              <a:t>Bildnachweis: Veit Mette, Bielefeld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96056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41363" y="3346450"/>
            <a:ext cx="7658100" cy="2123658"/>
          </a:xfrm>
        </p:spPr>
        <p:txBody>
          <a:bodyPr/>
          <a:lstStyle/>
          <a:p>
            <a:r>
              <a:rPr lang="de-DE" dirty="0" smtClean="0"/>
              <a:t>„KOMPIK kompetent vermitteln“ – 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Begleitende Präsentation im Rahmen von</a:t>
            </a:r>
            <a:br>
              <a:rPr lang="de-DE" dirty="0" smtClean="0"/>
            </a:br>
            <a:r>
              <a:rPr lang="de-DE" dirty="0" smtClean="0"/>
              <a:t>KOMPIK-Fortbildungen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endParaRPr lang="de-DE" sz="1800" b="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KOMPIK-Fortbildung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57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Fortbildungskonzept sieht verschiedene inhaltliche Schwerpunkte vor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/>
          </p:nvPr>
        </p:nvGraphicFramePr>
        <p:xfrm>
          <a:off x="381000" y="1828800"/>
          <a:ext cx="8382000" cy="4394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09600"/>
                <a:gridCol w="2133600"/>
                <a:gridCol w="3581400"/>
                <a:gridCol w="152400"/>
                <a:gridCol w="8382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Tag</a:t>
                      </a:r>
                      <a:endParaRPr lang="de-DE" sz="1600" dirty="0"/>
                    </a:p>
                  </a:txBody>
                  <a:tcPr>
                    <a:solidFill>
                      <a:srgbClr val="00438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Inhalt</a:t>
                      </a:r>
                    </a:p>
                    <a:p>
                      <a:endParaRPr lang="de-DE" sz="1600" dirty="0"/>
                    </a:p>
                  </a:txBody>
                  <a:tcPr>
                    <a:solidFill>
                      <a:srgbClr val="004380">
                        <a:alpha val="83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600" dirty="0" smtClean="0"/>
                        <a:t>Zielsetzungen</a:t>
                      </a:r>
                      <a:endParaRPr lang="de-DE" sz="1600" dirty="0"/>
                    </a:p>
                  </a:txBody>
                  <a:tcPr>
                    <a:solidFill>
                      <a:srgbClr val="004380">
                        <a:alpha val="83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Bau-steine</a:t>
                      </a:r>
                      <a:endParaRPr lang="de-DE" sz="1600" dirty="0"/>
                    </a:p>
                  </a:txBody>
                  <a:tcPr>
                    <a:solidFill>
                      <a:srgbClr val="004380">
                        <a:alpha val="8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Arbeits-papiere</a:t>
                      </a:r>
                      <a:endParaRPr lang="de-DE" sz="1600" dirty="0"/>
                    </a:p>
                  </a:txBody>
                  <a:tcPr>
                    <a:solidFill>
                      <a:srgbClr val="004380">
                        <a:alpha val="83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1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Einführung in das Beobachtungs-instrument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und die Software</a:t>
                      </a:r>
                    </a:p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Gruppe, Instrument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und Software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kennenlernen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Scheu vor Software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und neuem Instrument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verlieren, Vertrauen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gewinnen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1 - 13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1,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2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Umsetzung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von KOMPIK in die pädagogische Praxis</a:t>
                      </a:r>
                    </a:p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1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Eigene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Arbeit reflektieren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Handlungsansätze kennenlernen und ausprobieren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Mit sicherem Gefühl in die Praxisphase einsteigen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1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14 - 25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3, 4, 5, 6, 7,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8, 9, 10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1000"/>
                      </a:srgbClr>
                    </a:solidFill>
                  </a:tcPr>
                </a:tc>
              </a:tr>
              <a:tr h="370840">
                <a:tc gridSpan="6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de-DE" sz="1600" b="1" dirty="0" smtClean="0">
                          <a:solidFill>
                            <a:srgbClr val="002060"/>
                          </a:solidFill>
                        </a:rPr>
                        <a:t>Praxisphase</a:t>
                      </a:r>
                      <a:r>
                        <a:rPr lang="de-DE" sz="1600" b="1" baseline="0" dirty="0" smtClean="0">
                          <a:solidFill>
                            <a:srgbClr val="002060"/>
                          </a:solidFill>
                        </a:rPr>
                        <a:t> 4 – 6 Wochen</a:t>
                      </a:r>
                      <a:endParaRPr lang="de-DE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3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Reflexion der Praxiserfahrungen</a:t>
                      </a:r>
                    </a:p>
                    <a:p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Erfahrungen austauschen und reflektieren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Gemeinsam Lösungen</a:t>
                      </a:r>
                      <a:r>
                        <a:rPr lang="de-DE" sz="1600" baseline="0" dirty="0" smtClean="0">
                          <a:solidFill>
                            <a:srgbClr val="002060"/>
                          </a:solidFill>
                        </a:rPr>
                        <a:t> entwickeln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26 - 35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rgbClr val="002060"/>
                          </a:solidFill>
                        </a:rPr>
                        <a:t>9</a:t>
                      </a:r>
                      <a:endParaRPr lang="de-DE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C8DCEB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48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wissenschaftliche Entwicklung von KOMPIK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781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bgerundetes Rechteck 71"/>
          <p:cNvSpPr/>
          <p:nvPr/>
        </p:nvSpPr>
        <p:spPr>
          <a:xfrm>
            <a:off x="6096000" y="2032151"/>
            <a:ext cx="2778176" cy="4292449"/>
          </a:xfrm>
          <a:prstGeom prst="roundRect">
            <a:avLst>
              <a:gd name="adj" fmla="val 4560"/>
            </a:avLst>
          </a:prstGeom>
          <a:solidFill>
            <a:srgbClr val="00438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de-DE" b="1" dirty="0">
              <a:solidFill>
                <a:srgbClr val="002060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382000" cy="762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de-DE" sz="2000" dirty="0" smtClean="0">
                <a:sym typeface="Arial" pitchFamily="-84" charset="0"/>
              </a:rPr>
              <a:t>KOMPIK wurde auf Basis der Anforderungen aus Politik, Forschung und Praxis durch das Staatsinstitut für Frühpädagogik und die Bertelsmann Stiftung entwickelt</a:t>
            </a:r>
            <a:r>
              <a:rPr lang="de-DE" sz="2000" dirty="0" smtClean="0">
                <a:solidFill>
                  <a:srgbClr val="003264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/>
            </a:r>
            <a:br>
              <a:rPr lang="de-DE" sz="2000" dirty="0" smtClean="0">
                <a:solidFill>
                  <a:srgbClr val="003264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</a:br>
            <a:endParaRPr lang="de-DE" altLang="de-DE" sz="2000" dirty="0"/>
          </a:p>
        </p:txBody>
      </p:sp>
      <p:grpSp>
        <p:nvGrpSpPr>
          <p:cNvPr id="52" name="Gruppieren 24"/>
          <p:cNvGrpSpPr/>
          <p:nvPr/>
        </p:nvGrpSpPr>
        <p:grpSpPr>
          <a:xfrm>
            <a:off x="373063" y="1811827"/>
            <a:ext cx="5988030" cy="4609962"/>
            <a:chOff x="418141" y="1479895"/>
            <a:chExt cx="5724723" cy="4754842"/>
          </a:xfrm>
        </p:grpSpPr>
        <p:grpSp>
          <p:nvGrpSpPr>
            <p:cNvPr id="62" name="Gruppieren 18"/>
            <p:cNvGrpSpPr/>
            <p:nvPr/>
          </p:nvGrpSpPr>
          <p:grpSpPr>
            <a:xfrm>
              <a:off x="418141" y="1479895"/>
              <a:ext cx="4291757" cy="4754842"/>
              <a:chOff x="406416" y="2209745"/>
              <a:chExt cx="4300196" cy="3698963"/>
            </a:xfrm>
          </p:grpSpPr>
          <p:sp>
            <p:nvSpPr>
              <p:cNvPr id="68" name="Abgerundetes Rechteck 67"/>
              <p:cNvSpPr/>
              <p:nvPr/>
            </p:nvSpPr>
            <p:spPr>
              <a:xfrm>
                <a:off x="422277" y="2374900"/>
                <a:ext cx="2473489" cy="3455825"/>
              </a:xfrm>
              <a:prstGeom prst="roundRect">
                <a:avLst>
                  <a:gd name="adj" fmla="val 4560"/>
                </a:avLst>
              </a:prstGeom>
              <a:solidFill>
                <a:srgbClr val="004380">
                  <a:alpha val="1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de-DE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9" name="Textfeld 68"/>
              <p:cNvSpPr txBox="1"/>
              <p:nvPr/>
            </p:nvSpPr>
            <p:spPr>
              <a:xfrm>
                <a:off x="489672" y="2979819"/>
                <a:ext cx="2338698" cy="29288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7800" indent="-177800" algn="l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de-DE" sz="1400" kern="0" dirty="0">
                    <a:solidFill>
                      <a:srgbClr val="003082"/>
                    </a:solidFill>
                  </a:rPr>
                  <a:t>Systematische Beobachtung von Entwicklung und Lernen für jedes Kind</a:t>
                </a:r>
              </a:p>
              <a:p>
                <a:pPr marL="177800" indent="-177800" algn="l">
                  <a:spcBef>
                    <a:spcPct val="20000"/>
                  </a:spcBef>
                  <a:defRPr/>
                </a:pPr>
                <a:endParaRPr lang="de-DE" sz="1000" kern="0" dirty="0" smtClean="0">
                  <a:solidFill>
                    <a:srgbClr val="003082"/>
                  </a:solidFill>
                </a:endParaRPr>
              </a:p>
              <a:p>
                <a:pPr marL="177800" indent="-177800" algn="l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de-DE" sz="1400" kern="0" dirty="0">
                    <a:solidFill>
                      <a:srgbClr val="003082"/>
                    </a:solidFill>
                  </a:rPr>
                  <a:t>gezielte und regelmäßige Dokumentation, nicht nur anlassbezogen</a:t>
                </a:r>
              </a:p>
              <a:p>
                <a:pPr marL="177800" indent="-177800" algn="l">
                  <a:spcBef>
                    <a:spcPct val="20000"/>
                  </a:spcBef>
                  <a:defRPr/>
                </a:pPr>
                <a:endParaRPr lang="de-DE" sz="1000" kern="0" dirty="0">
                  <a:solidFill>
                    <a:srgbClr val="003082"/>
                  </a:solidFill>
                </a:endParaRPr>
              </a:p>
              <a:p>
                <a:pPr marL="177800" indent="-177800" algn="l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de-DE" sz="1400" kern="0" dirty="0">
                    <a:solidFill>
                      <a:srgbClr val="003082"/>
                    </a:solidFill>
                  </a:rPr>
                  <a:t>Inhaltlicher Bezug zu den genannten Entwicklungs- und Lernbereichen</a:t>
                </a:r>
              </a:p>
              <a:p>
                <a:pPr marL="177800" indent="-177800" algn="l">
                  <a:spcBef>
                    <a:spcPct val="20000"/>
                  </a:spcBef>
                  <a:defRPr/>
                </a:pPr>
                <a:endParaRPr lang="de-DE" sz="1000" kern="0" dirty="0">
                  <a:solidFill>
                    <a:srgbClr val="003082"/>
                  </a:solidFill>
                </a:endParaRPr>
              </a:p>
              <a:p>
                <a:pPr marL="177800" indent="-177800" algn="l">
                  <a:spcBef>
                    <a:spcPct val="20000"/>
                  </a:spcBef>
                  <a:buFontTx/>
                  <a:buChar char="•"/>
                  <a:defRPr/>
                </a:pPr>
                <a:r>
                  <a:rPr lang="de-DE" sz="1400" kern="0" dirty="0">
                    <a:solidFill>
                      <a:srgbClr val="003082"/>
                    </a:solidFill>
                  </a:rPr>
                  <a:t>Nutzung für </a:t>
                </a:r>
                <a:r>
                  <a:rPr lang="de-DE" sz="1400" kern="0" dirty="0" smtClean="0">
                    <a:solidFill>
                      <a:srgbClr val="003082"/>
                    </a:solidFill>
                  </a:rPr>
                  <a:t>Entwicklungsgespräche &amp; zur Übergangsgestaltung</a:t>
                </a:r>
                <a:endParaRPr lang="de-DE" sz="1400" kern="0" dirty="0">
                  <a:solidFill>
                    <a:srgbClr val="003082"/>
                  </a:solidFill>
                </a:endParaRPr>
              </a:p>
            </p:txBody>
          </p:sp>
          <p:sp>
            <p:nvSpPr>
              <p:cNvPr id="70" name="Oval 19"/>
              <p:cNvSpPr/>
              <p:nvPr/>
            </p:nvSpPr>
            <p:spPr>
              <a:xfrm>
                <a:off x="1545041" y="2209745"/>
                <a:ext cx="292100" cy="226846"/>
              </a:xfrm>
              <a:prstGeom prst="ellipse">
                <a:avLst/>
              </a:prstGeom>
              <a:solidFill>
                <a:srgbClr val="0043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de-DE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71" name="Textfeld 20"/>
              <p:cNvSpPr txBox="1">
                <a:spLocks noChangeArrowheads="1"/>
              </p:cNvSpPr>
              <p:nvPr/>
            </p:nvSpPr>
            <p:spPr bwMode="auto">
              <a:xfrm>
                <a:off x="406416" y="2436591"/>
                <a:ext cx="4300196" cy="271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600" b="1" dirty="0" smtClean="0">
                    <a:solidFill>
                      <a:srgbClr val="C11249"/>
                    </a:solidFill>
                  </a:rPr>
                  <a:t>Bildungspläne</a:t>
                </a:r>
                <a:endParaRPr lang="de-DE" sz="1600" b="1" dirty="0">
                  <a:solidFill>
                    <a:srgbClr val="C11249"/>
                  </a:solidFill>
                </a:endParaRPr>
              </a:p>
            </p:txBody>
          </p:sp>
        </p:grpSp>
        <p:sp>
          <p:nvSpPr>
            <p:cNvPr id="63" name="Oval 26"/>
            <p:cNvSpPr/>
            <p:nvPr/>
          </p:nvSpPr>
          <p:spPr>
            <a:xfrm>
              <a:off x="561658" y="2570115"/>
              <a:ext cx="107738" cy="108000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64" name="Oval 27"/>
            <p:cNvSpPr/>
            <p:nvPr/>
          </p:nvSpPr>
          <p:spPr>
            <a:xfrm>
              <a:off x="562195" y="3685644"/>
              <a:ext cx="107738" cy="108000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65" name="Oval 28"/>
            <p:cNvSpPr/>
            <p:nvPr/>
          </p:nvSpPr>
          <p:spPr>
            <a:xfrm>
              <a:off x="558748" y="5457214"/>
              <a:ext cx="107738" cy="108000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66" name="Oval 28"/>
            <p:cNvSpPr/>
            <p:nvPr/>
          </p:nvSpPr>
          <p:spPr>
            <a:xfrm>
              <a:off x="558748" y="4567181"/>
              <a:ext cx="107738" cy="108000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67" name="Oval 28"/>
            <p:cNvSpPr/>
            <p:nvPr/>
          </p:nvSpPr>
          <p:spPr>
            <a:xfrm>
              <a:off x="6035126" y="2569247"/>
              <a:ext cx="107738" cy="108000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53" name="Gruppieren 25"/>
          <p:cNvGrpSpPr/>
          <p:nvPr/>
        </p:nvGrpSpPr>
        <p:grpSpPr>
          <a:xfrm>
            <a:off x="3124200" y="1811827"/>
            <a:ext cx="4624322" cy="4512771"/>
            <a:chOff x="3048305" y="1479895"/>
            <a:chExt cx="4420979" cy="4654598"/>
          </a:xfrm>
        </p:grpSpPr>
        <p:grpSp>
          <p:nvGrpSpPr>
            <p:cNvPr id="54" name="Gruppieren 1"/>
            <p:cNvGrpSpPr/>
            <p:nvPr/>
          </p:nvGrpSpPr>
          <p:grpSpPr>
            <a:xfrm>
              <a:off x="3048305" y="1479895"/>
              <a:ext cx="4420979" cy="4654598"/>
              <a:chOff x="3570805" y="2209974"/>
              <a:chExt cx="4420979" cy="3556012"/>
            </a:xfrm>
          </p:grpSpPr>
          <p:sp>
            <p:nvSpPr>
              <p:cNvPr id="57" name="Abgerundetes Rechteck 56"/>
              <p:cNvSpPr/>
              <p:nvPr/>
            </p:nvSpPr>
            <p:spPr>
              <a:xfrm>
                <a:off x="3570805" y="2383354"/>
                <a:ext cx="2694873" cy="3382632"/>
              </a:xfrm>
              <a:prstGeom prst="roundRect">
                <a:avLst>
                  <a:gd name="adj" fmla="val 4560"/>
                </a:avLst>
              </a:prstGeom>
              <a:solidFill>
                <a:srgbClr val="73BA64">
                  <a:alpha val="2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de-DE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58" name="Textfeld 57"/>
              <p:cNvSpPr txBox="1"/>
              <p:nvPr/>
            </p:nvSpPr>
            <p:spPr>
              <a:xfrm>
                <a:off x="3640350" y="2946521"/>
                <a:ext cx="2551008" cy="25465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9388" indent="-179388" algn="l"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de-DE" sz="1400" dirty="0" smtClean="0">
                    <a:solidFill>
                      <a:srgbClr val="003082"/>
                    </a:solidFill>
                  </a:rPr>
                  <a:t>Aktuelle Kenntnisse/Theorien </a:t>
                </a:r>
                <a:r>
                  <a:rPr lang="de-DE" sz="1400" dirty="0">
                    <a:solidFill>
                      <a:srgbClr val="003082"/>
                    </a:solidFill>
                  </a:rPr>
                  <a:t>aus Entwicklungspsychologie und Pädagogik</a:t>
                </a:r>
              </a:p>
              <a:p>
                <a:pPr marL="179388" indent="-179388" algn="l">
                  <a:buClr>
                    <a:srgbClr val="002060"/>
                  </a:buClr>
                </a:pPr>
                <a:endParaRPr lang="de-DE" sz="1400" dirty="0">
                  <a:solidFill>
                    <a:srgbClr val="003082"/>
                  </a:solidFill>
                </a:endParaRPr>
              </a:p>
              <a:p>
                <a:pPr marL="179388" indent="-179388" algn="l">
                  <a:buClr>
                    <a:srgbClr val="002060"/>
                  </a:buClr>
                  <a:buFont typeface="Arial" pitchFamily="34" charset="0"/>
                  <a:buChar char="•"/>
                </a:pPr>
                <a:r>
                  <a:rPr lang="de-DE" sz="1400" dirty="0" smtClean="0">
                    <a:solidFill>
                      <a:srgbClr val="003082"/>
                    </a:solidFill>
                  </a:rPr>
                  <a:t>Empirische </a:t>
                </a:r>
                <a:r>
                  <a:rPr lang="de-DE" sz="1400" dirty="0">
                    <a:solidFill>
                      <a:srgbClr val="003082"/>
                    </a:solidFill>
                  </a:rPr>
                  <a:t>Absicherung mit Hilfe von Gütekriterien</a:t>
                </a:r>
              </a:p>
              <a:p>
                <a:pPr marL="179388" indent="-179388" algn="l">
                  <a:buClr>
                    <a:srgbClr val="002060"/>
                  </a:buClr>
                </a:pPr>
                <a:endParaRPr lang="de-DE" sz="1400" dirty="0">
                  <a:solidFill>
                    <a:srgbClr val="003082"/>
                  </a:solidFill>
                </a:endParaRPr>
              </a:p>
              <a:p>
                <a:pPr marL="179388" indent="-179388" algn="l">
                  <a:buFont typeface="Arial" pitchFamily="34" charset="0"/>
                  <a:buChar char="•"/>
                  <a:tabLst>
                    <a:tab pos="179388" algn="l"/>
                  </a:tabLst>
                </a:pPr>
                <a:r>
                  <a:rPr lang="de-DE" sz="1400" dirty="0" smtClean="0">
                    <a:solidFill>
                      <a:srgbClr val="003082"/>
                    </a:solidFill>
                  </a:rPr>
                  <a:t>Hohe </a:t>
                </a:r>
                <a:r>
                  <a:rPr lang="de-DE" sz="1400" dirty="0">
                    <a:solidFill>
                      <a:srgbClr val="003082"/>
                    </a:solidFill>
                  </a:rPr>
                  <a:t>Aussagekraft und Belastbarkeit für zuverlässige </a:t>
                </a:r>
                <a:r>
                  <a:rPr lang="de-DE" sz="1400" dirty="0" smtClean="0">
                    <a:solidFill>
                      <a:srgbClr val="003082"/>
                    </a:solidFill>
                  </a:rPr>
                  <a:t>Informationen</a:t>
                </a:r>
              </a:p>
              <a:p>
                <a:pPr marL="636588" lvl="1" indent="-179388" algn="l">
                  <a:buFont typeface="Arial" pitchFamily="34" charset="0"/>
                  <a:buChar char="•"/>
                  <a:tabLst>
                    <a:tab pos="179388" algn="l"/>
                  </a:tabLst>
                </a:pPr>
                <a:r>
                  <a:rPr lang="de-DE" sz="1400" dirty="0" smtClean="0">
                    <a:solidFill>
                      <a:srgbClr val="003082"/>
                    </a:solidFill>
                  </a:rPr>
                  <a:t>Verantwortung </a:t>
                </a:r>
                <a:r>
                  <a:rPr lang="de-DE" sz="1400" dirty="0">
                    <a:solidFill>
                      <a:srgbClr val="003082"/>
                    </a:solidFill>
                  </a:rPr>
                  <a:t>gegenüber </a:t>
                </a:r>
                <a:r>
                  <a:rPr lang="de-DE" sz="1400" dirty="0" smtClean="0">
                    <a:solidFill>
                      <a:srgbClr val="003082"/>
                    </a:solidFill>
                  </a:rPr>
                  <a:t>Kindern und Eltern</a:t>
                </a:r>
                <a:endParaRPr lang="de-DE" sz="1400" dirty="0">
                  <a:solidFill>
                    <a:srgbClr val="003082"/>
                  </a:solidFill>
                </a:endParaRPr>
              </a:p>
              <a:p>
                <a:pPr marL="179388" indent="-179388" algn="l">
                  <a:tabLst>
                    <a:tab pos="179388" algn="l"/>
                  </a:tabLst>
                </a:pPr>
                <a:endParaRPr lang="de-DE" sz="400" dirty="0">
                  <a:solidFill>
                    <a:srgbClr val="003082"/>
                  </a:solidFill>
                </a:endParaRPr>
              </a:p>
              <a:p>
                <a:pPr marL="179388" indent="-179388" algn="l">
                  <a:tabLst>
                    <a:tab pos="179388" algn="l"/>
                  </a:tabLst>
                </a:pPr>
                <a:endParaRPr lang="de-DE" sz="400" dirty="0">
                  <a:solidFill>
                    <a:srgbClr val="003082"/>
                  </a:solidFill>
                </a:endParaRPr>
              </a:p>
            </p:txBody>
          </p:sp>
          <p:sp>
            <p:nvSpPr>
              <p:cNvPr id="59" name="Oval 22"/>
              <p:cNvSpPr/>
              <p:nvPr/>
            </p:nvSpPr>
            <p:spPr>
              <a:xfrm>
                <a:off x="4700260" y="2209974"/>
                <a:ext cx="292100" cy="222776"/>
              </a:xfrm>
              <a:prstGeom prst="ellipse">
                <a:avLst/>
              </a:prstGeom>
              <a:solidFill>
                <a:srgbClr val="73BA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de-DE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0" name="Textfeld 23"/>
              <p:cNvSpPr txBox="1">
                <a:spLocks noChangeArrowheads="1"/>
              </p:cNvSpPr>
              <p:nvPr/>
            </p:nvSpPr>
            <p:spPr bwMode="auto">
              <a:xfrm>
                <a:off x="3854759" y="2409844"/>
                <a:ext cx="4137025" cy="4607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de-DE" sz="1600" b="1" dirty="0">
                    <a:solidFill>
                      <a:srgbClr val="C11249"/>
                    </a:solidFill>
                  </a:rPr>
                  <a:t>Qualitätskriterien</a:t>
                </a:r>
              </a:p>
              <a:p>
                <a:pPr algn="l"/>
                <a:r>
                  <a:rPr lang="de-DE" sz="1600" b="1" dirty="0">
                    <a:solidFill>
                      <a:srgbClr val="C11249"/>
                    </a:solidFill>
                  </a:rPr>
                  <a:t>aus </a:t>
                </a:r>
                <a:r>
                  <a:rPr lang="de-DE" sz="1600" b="1" dirty="0" smtClean="0">
                    <a:solidFill>
                      <a:srgbClr val="C11249"/>
                    </a:solidFill>
                  </a:rPr>
                  <a:t>Wissenschaft</a:t>
                </a:r>
                <a:endParaRPr lang="de-DE" sz="1600" b="1" dirty="0">
                  <a:solidFill>
                    <a:srgbClr val="C11249"/>
                  </a:solidFill>
                </a:endParaRPr>
              </a:p>
            </p:txBody>
          </p:sp>
          <p:sp>
            <p:nvSpPr>
              <p:cNvPr id="61" name="Oval 24"/>
              <p:cNvSpPr/>
              <p:nvPr/>
            </p:nvSpPr>
            <p:spPr>
              <a:xfrm>
                <a:off x="3697155" y="3023404"/>
                <a:ext cx="107950" cy="82510"/>
              </a:xfrm>
              <a:prstGeom prst="ellipse">
                <a:avLst/>
              </a:prstGeom>
              <a:solidFill>
                <a:srgbClr val="73BA6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l">
                  <a:defRPr/>
                </a:pPr>
                <a:endParaRPr lang="de-DE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5" name="Oval 25"/>
            <p:cNvSpPr/>
            <p:nvPr/>
          </p:nvSpPr>
          <p:spPr>
            <a:xfrm>
              <a:off x="3182743" y="4316883"/>
              <a:ext cx="107738" cy="108000"/>
            </a:xfrm>
            <a:prstGeom prst="ellipse">
              <a:avLst/>
            </a:prstGeom>
            <a:solidFill>
              <a:srgbClr val="73B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56" name="Oval 25"/>
            <p:cNvSpPr/>
            <p:nvPr/>
          </p:nvSpPr>
          <p:spPr>
            <a:xfrm>
              <a:off x="3174867" y="3630347"/>
              <a:ext cx="107738" cy="108000"/>
            </a:xfrm>
            <a:prstGeom prst="ellipse">
              <a:avLst/>
            </a:prstGeom>
            <a:solidFill>
              <a:srgbClr val="73BA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6160516" y="1882509"/>
            <a:ext cx="4660902" cy="3434903"/>
            <a:chOff x="6447887" y="1494139"/>
            <a:chExt cx="4660902" cy="3434903"/>
          </a:xfrm>
        </p:grpSpPr>
        <p:sp>
          <p:nvSpPr>
            <p:cNvPr id="74" name="Textfeld 73"/>
            <p:cNvSpPr txBox="1"/>
            <p:nvPr/>
          </p:nvSpPr>
          <p:spPr>
            <a:xfrm>
              <a:off x="6447887" y="2362185"/>
              <a:ext cx="2649144" cy="25668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9388" indent="-179388" algn="l">
                <a:buFont typeface="Arial" pitchFamily="34" charset="0"/>
                <a:buChar char="•"/>
                <a:tabLst>
                  <a:tab pos="179388" algn="l"/>
                </a:tabLst>
              </a:pPr>
              <a:r>
                <a:rPr lang="de-DE" sz="1400" dirty="0" smtClean="0">
                  <a:solidFill>
                    <a:srgbClr val="003082"/>
                  </a:solidFill>
                </a:rPr>
                <a:t>Praxistaugliche Integration in den pädagogischen Alltag</a:t>
              </a:r>
            </a:p>
            <a:p>
              <a:pPr marL="355600" lvl="1" indent="-177800" algn="l">
                <a:buFont typeface="Arial" pitchFamily="34" charset="0"/>
                <a:buChar char="•"/>
                <a:tabLst>
                  <a:tab pos="179388" algn="l"/>
                  <a:tab pos="355600" algn="l"/>
                </a:tabLst>
              </a:pPr>
              <a:r>
                <a:rPr lang="de-DE" sz="1400" dirty="0" smtClean="0">
                  <a:solidFill>
                    <a:srgbClr val="003082"/>
                  </a:solidFill>
                  <a:sym typeface="Wingdings" panose="05000000000000000000" pitchFamily="2" charset="2"/>
                </a:rPr>
                <a:t>Kombination strukturierter und freier Beobachtungen</a:t>
              </a:r>
            </a:p>
            <a:p>
              <a:pPr marL="355600" lvl="1" indent="-177800" algn="l">
                <a:buFont typeface="Arial" pitchFamily="34" charset="0"/>
                <a:buChar char="•"/>
                <a:tabLst>
                  <a:tab pos="179388" algn="l"/>
                  <a:tab pos="355600" algn="l"/>
                </a:tabLst>
              </a:pPr>
              <a:r>
                <a:rPr lang="de-DE" sz="1400" dirty="0" smtClean="0">
                  <a:solidFill>
                    <a:srgbClr val="003082"/>
                  </a:solidFill>
                  <a:sym typeface="Wingdings" panose="05000000000000000000" pitchFamily="2" charset="2"/>
                </a:rPr>
                <a:t>Grundlage für Gespräche im Team, mit Eltern, ggf. zum Übergang Kita/Schule</a:t>
              </a:r>
            </a:p>
            <a:p>
              <a:pPr marL="355600" lvl="1" indent="-177800" algn="l">
                <a:buFont typeface="Arial" pitchFamily="34" charset="0"/>
                <a:buChar char="•"/>
                <a:tabLst>
                  <a:tab pos="179388" algn="l"/>
                  <a:tab pos="355600" algn="l"/>
                </a:tabLst>
              </a:pPr>
              <a:r>
                <a:rPr lang="de-DE" sz="1400" dirty="0" smtClean="0">
                  <a:solidFill>
                    <a:srgbClr val="003082"/>
                  </a:solidFill>
                  <a:sym typeface="Wingdings" panose="05000000000000000000" pitchFamily="2" charset="2"/>
                </a:rPr>
                <a:t>Einfache, routinierte Handhabung</a:t>
              </a:r>
            </a:p>
            <a:p>
              <a:pPr lvl="1" algn="l">
                <a:tabLst>
                  <a:tab pos="179388" algn="l"/>
                </a:tabLst>
              </a:pPr>
              <a:endParaRPr lang="de-DE" sz="1500" dirty="0" smtClean="0">
                <a:solidFill>
                  <a:srgbClr val="003082"/>
                </a:solidFill>
                <a:sym typeface="Wingdings" panose="05000000000000000000" pitchFamily="2" charset="2"/>
              </a:endParaRPr>
            </a:p>
            <a:p>
              <a:pPr marL="636588" lvl="1" indent="-179388" algn="l">
                <a:buFont typeface="Arial" pitchFamily="34" charset="0"/>
                <a:buChar char="•"/>
                <a:tabLst>
                  <a:tab pos="179388" algn="l"/>
                </a:tabLst>
              </a:pPr>
              <a:endParaRPr lang="de-DE" sz="1500" dirty="0" smtClean="0">
                <a:solidFill>
                  <a:srgbClr val="003082"/>
                </a:solidFill>
              </a:endParaRPr>
            </a:p>
            <a:p>
              <a:pPr marL="342900" indent="-342900" algn="l">
                <a:spcBef>
                  <a:spcPct val="20000"/>
                </a:spcBef>
                <a:defRPr/>
              </a:pPr>
              <a:endParaRPr lang="de-DE" sz="400" kern="0" dirty="0" smtClean="0">
                <a:solidFill>
                  <a:srgbClr val="003082"/>
                </a:solidFill>
              </a:endParaRPr>
            </a:p>
          </p:txBody>
        </p:sp>
        <p:sp>
          <p:nvSpPr>
            <p:cNvPr id="75" name="Oval 19"/>
            <p:cNvSpPr/>
            <p:nvPr/>
          </p:nvSpPr>
          <p:spPr>
            <a:xfrm>
              <a:off x="7636547" y="1494139"/>
              <a:ext cx="304936" cy="270295"/>
            </a:xfrm>
            <a:prstGeom prst="ellipse">
              <a:avLst/>
            </a:prstGeom>
            <a:solidFill>
              <a:srgbClr val="0043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>
                <a:defRPr/>
              </a:pPr>
              <a:endParaRPr lang="de-DE" b="1" dirty="0">
                <a:solidFill>
                  <a:srgbClr val="002060"/>
                </a:solidFill>
              </a:endParaRPr>
            </a:p>
          </p:txBody>
        </p:sp>
        <p:sp>
          <p:nvSpPr>
            <p:cNvPr id="76" name="Textfeld 20"/>
            <p:cNvSpPr txBox="1">
              <a:spLocks noChangeArrowheads="1"/>
            </p:cNvSpPr>
            <p:nvPr/>
          </p:nvSpPr>
          <p:spPr bwMode="auto">
            <a:xfrm>
              <a:off x="6619632" y="1779533"/>
              <a:ext cx="44891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de-DE" sz="1600" b="1" dirty="0" smtClean="0">
                  <a:solidFill>
                    <a:srgbClr val="C11249"/>
                  </a:solidFill>
                </a:rPr>
                <a:t>Praxisanforderungen</a:t>
              </a:r>
              <a:endParaRPr lang="de-DE" sz="1600" b="1" dirty="0">
                <a:solidFill>
                  <a:srgbClr val="C11249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519113" y="12239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50000"/>
              </a:spcAft>
              <a:buClrTx/>
              <a:buFontTx/>
              <a:buNone/>
            </a:pPr>
            <a:endParaRPr lang="de-DE" altLang="de-DE" sz="2400" b="1" dirty="0">
              <a:solidFill>
                <a:srgbClr val="003399"/>
              </a:solidFill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 rot="1800000">
            <a:off x="3732213" y="4292550"/>
            <a:ext cx="119062" cy="557213"/>
          </a:xfrm>
          <a:prstGeom prst="upArrow">
            <a:avLst>
              <a:gd name="adj1" fmla="val 50000"/>
              <a:gd name="adj2" fmla="val 117001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 rot="5400000" flipV="1">
            <a:off x="6231706" y="3641675"/>
            <a:ext cx="119063" cy="557213"/>
          </a:xfrm>
          <a:prstGeom prst="upArrow">
            <a:avLst>
              <a:gd name="adj1" fmla="val 50000"/>
              <a:gd name="adj2" fmla="val 117000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 rot="5400000" flipH="1">
            <a:off x="3153271" y="3641675"/>
            <a:ext cx="119063" cy="557213"/>
          </a:xfrm>
          <a:prstGeom prst="upArrow">
            <a:avLst>
              <a:gd name="adj1" fmla="val 50000"/>
              <a:gd name="adj2" fmla="val 117000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15" name="Oval 9"/>
          <p:cNvSpPr>
            <a:spLocks noChangeAspect="1" noChangeArrowheads="1"/>
          </p:cNvSpPr>
          <p:nvPr/>
        </p:nvSpPr>
        <p:spPr bwMode="auto">
          <a:xfrm>
            <a:off x="6629400" y="3355925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rgbClr val="002060"/>
                </a:solidFill>
              </a:rPr>
              <a:t>Pädagogische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rgbClr val="002060"/>
                </a:solidFill>
              </a:rPr>
              <a:t>Fachkräfte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Char char="•"/>
            </a:pPr>
            <a:r>
              <a:rPr lang="de-DE" altLang="de-DE" sz="1400" dirty="0">
                <a:solidFill>
                  <a:srgbClr val="002060"/>
                </a:solidFill>
              </a:rPr>
              <a:t>Interviews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Char char="•"/>
            </a:pPr>
            <a:r>
              <a:rPr lang="de-DE" altLang="de-DE" sz="1400" dirty="0">
                <a:solidFill>
                  <a:srgbClr val="002060"/>
                </a:solidFill>
              </a:rPr>
              <a:t>Ersterprobung</a:t>
            </a:r>
          </a:p>
        </p:txBody>
      </p:sp>
      <p:sp>
        <p:nvSpPr>
          <p:cNvPr id="16" name="Oval 10"/>
          <p:cNvSpPr>
            <a:spLocks noChangeAspect="1" noChangeArrowheads="1"/>
          </p:cNvSpPr>
          <p:nvPr/>
        </p:nvSpPr>
        <p:spPr bwMode="auto">
          <a:xfrm>
            <a:off x="533400" y="3328938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>
                <a:solidFill>
                  <a:srgbClr val="002060"/>
                </a:solidFill>
              </a:rPr>
              <a:t>Bildungspläne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Char char="•"/>
            </a:pPr>
            <a:r>
              <a:rPr lang="de-DE" altLang="de-DE" sz="1400" dirty="0">
                <a:solidFill>
                  <a:srgbClr val="002060"/>
                </a:solidFill>
              </a:rPr>
              <a:t>Bildungsbereiche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Char char="•"/>
            </a:pPr>
            <a:r>
              <a:rPr lang="de-DE" altLang="de-DE" sz="1400" dirty="0">
                <a:solidFill>
                  <a:srgbClr val="002060"/>
                </a:solidFill>
              </a:rPr>
              <a:t>Bildungsziele</a:t>
            </a:r>
          </a:p>
        </p:txBody>
      </p:sp>
      <p:sp>
        <p:nvSpPr>
          <p:cNvPr id="17" name="Oval 11"/>
          <p:cNvSpPr>
            <a:spLocks noChangeAspect="1" noChangeArrowheads="1"/>
          </p:cNvSpPr>
          <p:nvPr/>
        </p:nvSpPr>
        <p:spPr bwMode="auto">
          <a:xfrm>
            <a:off x="2133600" y="4835525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Bestehende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Instrumente</a:t>
            </a: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 rot="-1800000" flipH="1" flipV="1">
            <a:off x="3886200" y="2943175"/>
            <a:ext cx="119063" cy="557213"/>
          </a:xfrm>
          <a:prstGeom prst="upArrow">
            <a:avLst>
              <a:gd name="adj1" fmla="val 50000"/>
              <a:gd name="adj2" fmla="val 117000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 rot="-9000000">
            <a:off x="5605463" y="2943175"/>
            <a:ext cx="119062" cy="557213"/>
          </a:xfrm>
          <a:prstGeom prst="upArrow">
            <a:avLst>
              <a:gd name="adj1" fmla="val 50000"/>
              <a:gd name="adj2" fmla="val 117001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21" name="Oval 15"/>
          <p:cNvSpPr>
            <a:spLocks noChangeAspect="1" noChangeArrowheads="1"/>
          </p:cNvSpPr>
          <p:nvPr/>
        </p:nvSpPr>
        <p:spPr bwMode="auto">
          <a:xfrm>
            <a:off x="2339975" y="1828800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Theoretischer 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Hintergrund</a:t>
            </a:r>
          </a:p>
        </p:txBody>
      </p:sp>
      <p:sp>
        <p:nvSpPr>
          <p:cNvPr id="22" name="Oval 16"/>
          <p:cNvSpPr>
            <a:spLocks noChangeAspect="1" noChangeArrowheads="1"/>
          </p:cNvSpPr>
          <p:nvPr/>
        </p:nvSpPr>
        <p:spPr bwMode="auto">
          <a:xfrm>
            <a:off x="5075238" y="1828800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Forschungs-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 err="1">
                <a:solidFill>
                  <a:srgbClr val="002060"/>
                </a:solidFill>
              </a:rPr>
              <a:t>befunde</a:t>
            </a:r>
            <a:endParaRPr lang="de-DE" altLang="de-DE" sz="18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keck-atlas.de/fileadmin/templates/img/logo-kompi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531227"/>
            <a:ext cx="2232248" cy="86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4"/>
          <p:cNvSpPr/>
          <p:nvPr/>
        </p:nvSpPr>
        <p:spPr>
          <a:xfrm>
            <a:off x="4211960" y="4176464"/>
            <a:ext cx="1512168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 rot="19800000" flipH="1">
            <a:off x="5651500" y="4292550"/>
            <a:ext cx="119063" cy="557213"/>
          </a:xfrm>
          <a:prstGeom prst="upArrow">
            <a:avLst>
              <a:gd name="adj1" fmla="val 50000"/>
              <a:gd name="adj2" fmla="val 117000"/>
            </a:avLst>
          </a:prstGeom>
          <a:solidFill>
            <a:srgbClr val="00308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ClrTx/>
              <a:buFontTx/>
              <a:buNone/>
            </a:pPr>
            <a:endParaRPr lang="de-DE" altLang="de-DE" sz="1800" dirty="0"/>
          </a:p>
        </p:txBody>
      </p:sp>
      <p:sp>
        <p:nvSpPr>
          <p:cNvPr id="14" name="Oval 8"/>
          <p:cNvSpPr>
            <a:spLocks noChangeAspect="1" noChangeArrowheads="1"/>
          </p:cNvSpPr>
          <p:nvPr/>
        </p:nvSpPr>
        <p:spPr bwMode="auto">
          <a:xfrm>
            <a:off x="5016500" y="4835525"/>
            <a:ext cx="2374900" cy="1108075"/>
          </a:xfrm>
          <a:prstGeom prst="ellipse">
            <a:avLst/>
          </a:prstGeom>
          <a:solidFill>
            <a:srgbClr val="004380">
              <a:alpha val="15000"/>
            </a:srgbClr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Wissenschaftliche</a:t>
            </a:r>
          </a:p>
          <a:p>
            <a:pPr algn="ctr" eaLnBrk="1" hangingPunct="1">
              <a:spcAft>
                <a:spcPct val="0"/>
              </a:spcAft>
              <a:buClrTx/>
              <a:buFontTx/>
              <a:buNone/>
            </a:pPr>
            <a:r>
              <a:rPr lang="de-DE" altLang="de-DE" sz="1800" b="1" dirty="0">
                <a:solidFill>
                  <a:srgbClr val="002060"/>
                </a:solidFill>
              </a:rPr>
              <a:t>Experten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94658"/>
            <a:ext cx="8382000" cy="762000"/>
          </a:xfrm>
        </p:spPr>
        <p:txBody>
          <a:bodyPr/>
          <a:lstStyle/>
          <a:p>
            <a:r>
              <a:rPr lang="de-DE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>Die wissenschaftliche Entwicklung von KOMPIK bezog verschiedene „Quellen“ mit ein</a:t>
            </a:r>
            <a:endParaRPr lang="de-DE" altLang="de-DE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2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38200"/>
            <a:ext cx="8534400" cy="762000"/>
          </a:xfrm>
        </p:spPr>
        <p:txBody>
          <a:bodyPr/>
          <a:lstStyle/>
          <a:p>
            <a:pPr>
              <a:lnSpc>
                <a:spcPts val="2600"/>
              </a:lnSpc>
            </a:pPr>
            <a:r>
              <a:rPr lang="de-DE" sz="2000" dirty="0" smtClean="0">
                <a:solidFill>
                  <a:srgbClr val="003082"/>
                </a:solidFill>
                <a:ea typeface="Arial" pitchFamily="-84" charset="0"/>
                <a:cs typeface="Arial" pitchFamily="-84" charset="0"/>
                <a:sym typeface="Arial" pitchFamily="-84" charset="0"/>
              </a:rPr>
              <a:t>KOMPIK wurde in einem mehrstufigen Verfahren wissenschaftlich erprobt und abgesichert</a:t>
            </a:r>
            <a:endParaRPr lang="de-DE" sz="2000" dirty="0">
              <a:solidFill>
                <a:srgbClr val="003082"/>
              </a:solidFill>
              <a:ea typeface="Arial" pitchFamily="-84" charset="0"/>
              <a:cs typeface="Arial" pitchFamily="-84" charset="0"/>
              <a:sym typeface="Arial" pitchFamily="-8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2487" y="3084513"/>
            <a:ext cx="14224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chtungspfeil 4"/>
          <p:cNvSpPr/>
          <p:nvPr/>
        </p:nvSpPr>
        <p:spPr>
          <a:xfrm>
            <a:off x="471487" y="3314700"/>
            <a:ext cx="6197600" cy="876300"/>
          </a:xfrm>
          <a:prstGeom prst="homePlate">
            <a:avLst/>
          </a:prstGeom>
          <a:gradFill flip="none" rotWithShape="1">
            <a:gsLst>
              <a:gs pos="0">
                <a:srgbClr val="004380">
                  <a:alpha val="46000"/>
                </a:srgbClr>
              </a:gs>
              <a:gs pos="100000">
                <a:srgbClr val="73BA64">
                  <a:alpha val="46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b="1" dirty="0">
              <a:solidFill>
                <a:srgbClr val="002060"/>
              </a:solidFill>
            </a:endParaRPr>
          </a:p>
        </p:txBody>
      </p:sp>
      <p:sp>
        <p:nvSpPr>
          <p:cNvPr id="6" name="Textfeld 20"/>
          <p:cNvSpPr txBox="1">
            <a:spLocks noChangeArrowheads="1"/>
          </p:cNvSpPr>
          <p:nvPr/>
        </p:nvSpPr>
        <p:spPr bwMode="auto">
          <a:xfrm>
            <a:off x="4332287" y="3505200"/>
            <a:ext cx="183038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500" b="1" dirty="0">
                <a:solidFill>
                  <a:srgbClr val="003082"/>
                </a:solidFill>
              </a:rPr>
              <a:t>Erhebung </a:t>
            </a:r>
          </a:p>
          <a:p>
            <a:pPr algn="ctr"/>
            <a:r>
              <a:rPr lang="de-DE" sz="1500" b="1" dirty="0">
                <a:solidFill>
                  <a:srgbClr val="003082"/>
                </a:solidFill>
              </a:rPr>
              <a:t>Längsschnitt</a:t>
            </a:r>
            <a:endParaRPr lang="de-DE" sz="1500" dirty="0">
              <a:solidFill>
                <a:srgbClr val="003082"/>
              </a:solidFill>
            </a:endParaRPr>
          </a:p>
        </p:txBody>
      </p:sp>
      <p:sp>
        <p:nvSpPr>
          <p:cNvPr id="7" name="Textfeld 23"/>
          <p:cNvSpPr txBox="1">
            <a:spLocks noChangeArrowheads="1"/>
          </p:cNvSpPr>
          <p:nvPr/>
        </p:nvSpPr>
        <p:spPr bwMode="auto">
          <a:xfrm>
            <a:off x="2389187" y="3505200"/>
            <a:ext cx="19177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500" b="1" dirty="0">
                <a:solidFill>
                  <a:srgbClr val="003082"/>
                </a:solidFill>
              </a:rPr>
              <a:t>Erhebung </a:t>
            </a:r>
          </a:p>
          <a:p>
            <a:pPr algn="ctr"/>
            <a:r>
              <a:rPr lang="de-DE" sz="1500" b="1" dirty="0">
                <a:solidFill>
                  <a:srgbClr val="003082"/>
                </a:solidFill>
              </a:rPr>
              <a:t>Querschnitt</a:t>
            </a:r>
            <a:endParaRPr lang="de-DE" sz="1500" dirty="0">
              <a:solidFill>
                <a:srgbClr val="003082"/>
              </a:solidFill>
            </a:endParaRPr>
          </a:p>
        </p:txBody>
      </p:sp>
      <p:sp>
        <p:nvSpPr>
          <p:cNvPr id="8" name="Textfeld 25"/>
          <p:cNvSpPr txBox="1">
            <a:spLocks noChangeArrowheads="1"/>
          </p:cNvSpPr>
          <p:nvPr/>
        </p:nvSpPr>
        <p:spPr bwMode="auto">
          <a:xfrm>
            <a:off x="496887" y="3606800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500" b="1" dirty="0">
                <a:solidFill>
                  <a:srgbClr val="003082"/>
                </a:solidFill>
              </a:rPr>
              <a:t>Erprobung</a:t>
            </a:r>
            <a:endParaRPr lang="de-DE" sz="1500" dirty="0">
              <a:solidFill>
                <a:srgbClr val="003082"/>
              </a:solidFill>
            </a:endParaRPr>
          </a:p>
        </p:txBody>
      </p:sp>
      <p:sp>
        <p:nvSpPr>
          <p:cNvPr id="9" name="Textfeld 26"/>
          <p:cNvSpPr txBox="1">
            <a:spLocks noChangeArrowheads="1"/>
          </p:cNvSpPr>
          <p:nvPr/>
        </p:nvSpPr>
        <p:spPr bwMode="auto">
          <a:xfrm>
            <a:off x="2211387" y="4495800"/>
            <a:ext cx="2286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de-DE" sz="1500" dirty="0">
                <a:solidFill>
                  <a:srgbClr val="003082"/>
                </a:solidFill>
              </a:rPr>
              <a:t>Zusatzuntersuchungen</a:t>
            </a:r>
          </a:p>
          <a:p>
            <a:pPr algn="ctr"/>
            <a:r>
              <a:rPr lang="de-DE" sz="1500" dirty="0" smtClean="0">
                <a:solidFill>
                  <a:srgbClr val="003082"/>
                </a:solidFill>
              </a:rPr>
              <a:t>zur </a:t>
            </a:r>
            <a:r>
              <a:rPr lang="de-DE" sz="1500" dirty="0">
                <a:solidFill>
                  <a:srgbClr val="003082"/>
                </a:solidFill>
              </a:rPr>
              <a:t>Qualitätssicherung</a:t>
            </a:r>
          </a:p>
          <a:p>
            <a:pPr algn="ctr"/>
            <a:endParaRPr lang="de-DE" sz="1500" dirty="0">
              <a:solidFill>
                <a:srgbClr val="003082"/>
              </a:solidFill>
            </a:endParaRPr>
          </a:p>
        </p:txBody>
      </p:sp>
      <p:sp>
        <p:nvSpPr>
          <p:cNvPr id="10" name="Textfeld 28"/>
          <p:cNvSpPr txBox="1">
            <a:spLocks noChangeArrowheads="1"/>
          </p:cNvSpPr>
          <p:nvPr/>
        </p:nvSpPr>
        <p:spPr bwMode="auto">
          <a:xfrm>
            <a:off x="1882775" y="2697163"/>
            <a:ext cx="973137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700" b="1" dirty="0">
                <a:solidFill>
                  <a:srgbClr val="73BA64"/>
                </a:solidFill>
              </a:rPr>
              <a:t>10/2009</a:t>
            </a:r>
            <a:endParaRPr lang="de-DE" sz="1700" dirty="0">
              <a:solidFill>
                <a:srgbClr val="73BA64"/>
              </a:solidFill>
            </a:endParaRPr>
          </a:p>
        </p:txBody>
      </p:sp>
      <p:sp>
        <p:nvSpPr>
          <p:cNvPr id="11" name="Textfeld 29"/>
          <p:cNvSpPr txBox="1">
            <a:spLocks noChangeArrowheads="1"/>
          </p:cNvSpPr>
          <p:nvPr/>
        </p:nvSpPr>
        <p:spPr bwMode="auto">
          <a:xfrm>
            <a:off x="3838575" y="2697163"/>
            <a:ext cx="9715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700" b="1" dirty="0">
                <a:solidFill>
                  <a:srgbClr val="73BA64"/>
                </a:solidFill>
              </a:rPr>
              <a:t>10/2010</a:t>
            </a:r>
            <a:endParaRPr lang="de-DE" sz="1700" dirty="0">
              <a:solidFill>
                <a:srgbClr val="73BA64"/>
              </a:solidFill>
            </a:endParaRPr>
          </a:p>
        </p:txBody>
      </p:sp>
      <p:sp>
        <p:nvSpPr>
          <p:cNvPr id="12" name="Textfeld 30"/>
          <p:cNvSpPr txBox="1">
            <a:spLocks noChangeArrowheads="1"/>
          </p:cNvSpPr>
          <p:nvPr/>
        </p:nvSpPr>
        <p:spPr bwMode="auto">
          <a:xfrm>
            <a:off x="5754687" y="2697163"/>
            <a:ext cx="9604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700" b="1" dirty="0">
                <a:solidFill>
                  <a:srgbClr val="73BA64"/>
                </a:solidFill>
              </a:rPr>
              <a:t>02/2011</a:t>
            </a:r>
            <a:endParaRPr lang="de-DE" sz="1700" dirty="0">
              <a:solidFill>
                <a:srgbClr val="73BA64"/>
              </a:solidFill>
            </a:endParaRPr>
          </a:p>
        </p:txBody>
      </p:sp>
      <p:cxnSp>
        <p:nvCxnSpPr>
          <p:cNvPr id="13" name="Gerade Verbindung 32"/>
          <p:cNvCxnSpPr/>
          <p:nvPr/>
        </p:nvCxnSpPr>
        <p:spPr>
          <a:xfrm rot="5400000">
            <a:off x="-195262" y="3803650"/>
            <a:ext cx="13081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33"/>
          <p:cNvCxnSpPr/>
          <p:nvPr/>
        </p:nvCxnSpPr>
        <p:spPr>
          <a:xfrm rot="5400000">
            <a:off x="1726406" y="3804444"/>
            <a:ext cx="1308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4"/>
          <p:cNvCxnSpPr/>
          <p:nvPr/>
        </p:nvCxnSpPr>
        <p:spPr>
          <a:xfrm rot="5400000">
            <a:off x="3648869" y="3804444"/>
            <a:ext cx="1308100" cy="1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35"/>
          <p:cNvCxnSpPr/>
          <p:nvPr/>
        </p:nvCxnSpPr>
        <p:spPr>
          <a:xfrm rot="5400000">
            <a:off x="5571331" y="3804444"/>
            <a:ext cx="13081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705600" y="2265363"/>
            <a:ext cx="23050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de-DE" sz="1700" b="1" dirty="0">
                <a:solidFill>
                  <a:srgbClr val="003082"/>
                </a:solidFill>
              </a:rPr>
              <a:t>Endversion KOMPIK</a:t>
            </a:r>
            <a:endParaRPr lang="de-DE" sz="1700" dirty="0">
              <a:solidFill>
                <a:srgbClr val="00308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957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liennummernplatzhalt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8077200" y="7001966"/>
            <a:ext cx="685800" cy="171450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spcAft>
                <a:spcPts val="900"/>
              </a:spcAft>
              <a:buClr>
                <a:schemeClr val="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Aft>
                <a:spcPts val="900"/>
              </a:spcAft>
              <a:buClr>
                <a:schemeClr val="tx1"/>
              </a:buClr>
              <a:buChar char="-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Aft>
                <a:spcPts val="900"/>
              </a:spcAft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Aft>
                <a:spcPts val="900"/>
              </a:spcAft>
              <a:buSzPct val="75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90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0"/>
              </a:spcAft>
              <a:buClrTx/>
              <a:buFontTx/>
              <a:buNone/>
            </a:pPr>
            <a:r>
              <a:rPr lang="de-DE" altLang="de-DE" dirty="0" smtClean="0">
                <a:solidFill>
                  <a:srgbClr val="FFFFFF"/>
                </a:solidFill>
              </a:rPr>
              <a:t>Seite </a:t>
            </a:r>
            <a:fld id="{86A2FAB7-B76C-4D0A-B55F-B3AD4003E29F}" type="slidenum">
              <a:rPr lang="de-DE" altLang="de-DE" smtClean="0">
                <a:solidFill>
                  <a:srgbClr val="FFFFFF"/>
                </a:solidFill>
              </a:rPr>
              <a:pPr>
                <a:spcAft>
                  <a:spcPct val="0"/>
                </a:spcAft>
                <a:buClrTx/>
                <a:buFontTx/>
                <a:buNone/>
              </a:pPr>
              <a:t>9</a:t>
            </a:fld>
            <a:endParaRPr lang="de-DE" altLang="de-DE" dirty="0" smtClean="0">
              <a:solidFill>
                <a:srgbClr val="FFFFFF"/>
              </a:solidFill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319336" y="1545772"/>
            <a:ext cx="8138864" cy="408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Zugang über Beobachtung</a:t>
            </a: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Schwerpunkt auf spontanem Verhalten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Förderbarkeit/Begleitung im Rahmen von Kindertageseinrichtungen</a:t>
            </a: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Relevanz für alle Typen von Kindertageseinrichtungen und alle   Bundesländer</a:t>
            </a: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Möglichst nah an der Alltagssprache von Fachkräften</a:t>
            </a: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Schwerpunkt auf kompetenz-/stärkenorientierte Formulierung</a:t>
            </a: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de-DE" sz="1800" dirty="0" smtClean="0">
              <a:solidFill>
                <a:srgbClr val="003082"/>
              </a:solidFill>
            </a:endParaRPr>
          </a:p>
          <a:p>
            <a:pPr marL="271463" indent="-271463" algn="l" eaLnBrk="1" hangingPunct="1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solidFill>
                  <a:srgbClr val="003082"/>
                </a:solidFill>
              </a:rPr>
              <a:t>Abdeckung des gesamten Schwierigkeitsspektrums des jeweiligen Entwicklungsbereichs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881742"/>
            <a:ext cx="8382000" cy="7620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de-DE" dirty="0" smtClean="0">
                <a:solidFill>
                  <a:srgbClr val="003082"/>
                </a:solidFill>
              </a:rPr>
              <a:t>Die Auswahl der KOMPIK-Items/-Fragen wurde nach Kriterien aus Wissenschaft und Praxis getroffen</a:t>
            </a:r>
            <a:endParaRPr lang="de-DE" dirty="0">
              <a:solidFill>
                <a:srgbClr val="00308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PALETTEDESIGNATOR" val="BSt"/>
  <p:tag name="EXTENDEDCOLORPALETTEDESIGNATOR" val="BSt"/>
  <p:tag name="PRESENTATIONLANGUAGE" val="deutsch"/>
  <p:tag name="FOOTERHASBEENPREPAREDFOR12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TYPE" val="SlideText"/>
</p:tagLst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FFFFFF"/>
      </a:lt1>
      <a:dk2>
        <a:srgbClr val="DDDDDD"/>
      </a:dk2>
      <a:lt2>
        <a:srgbClr val="C80F41"/>
      </a:lt2>
      <a:accent1>
        <a:srgbClr val="5591AA"/>
      </a:accent1>
      <a:accent2>
        <a:srgbClr val="CCCC9A"/>
      </a:accent2>
      <a:accent3>
        <a:srgbClr val="FFFFFF"/>
      </a:accent3>
      <a:accent4>
        <a:srgbClr val="000000"/>
      </a:accent4>
      <a:accent5>
        <a:srgbClr val="B4C7D2"/>
      </a:accent5>
      <a:accent6>
        <a:srgbClr val="B9B98B"/>
      </a:accent6>
      <a:hlink>
        <a:srgbClr val="003082"/>
      </a:hlink>
      <a:folHlink>
        <a:srgbClr val="80808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DDDDDD"/>
        </a:dk2>
        <a:lt2>
          <a:srgbClr val="C80F41"/>
        </a:lt2>
        <a:accent1>
          <a:srgbClr val="91C8C8"/>
        </a:accent1>
        <a:accent2>
          <a:srgbClr val="CCCC9A"/>
        </a:accent2>
        <a:accent3>
          <a:srgbClr val="FFFFFF"/>
        </a:accent3>
        <a:accent4>
          <a:srgbClr val="000000"/>
        </a:accent4>
        <a:accent5>
          <a:srgbClr val="C7E0E0"/>
        </a:accent5>
        <a:accent6>
          <a:srgbClr val="B9B98B"/>
        </a:accent6>
        <a:hlink>
          <a:srgbClr val="003082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D1FF193BC76C4791C3AD03CC036C58" ma:contentTypeVersion="0" ma:contentTypeDescription="Ein neues Dokument erstellen." ma:contentTypeScope="" ma:versionID="58a70fd866684073d4005967e133dedd">
  <xsd:schema xmlns:xsd="http://www.w3.org/2001/XMLSchema" xmlns:xs="http://www.w3.org/2001/XMLSchema" xmlns:p="http://schemas.microsoft.com/office/2006/metadata/properties" xmlns:ns2="$ListId:Kommunikation;" targetNamespace="http://schemas.microsoft.com/office/2006/metadata/properties" ma:root="true" ma:fieldsID="a58b7d06a1ce3492710d87ceff346e57" ns2:_="">
    <xsd:import namespace="$ListId:Kommunikation;"/>
    <xsd:element name="properties">
      <xsd:complexType>
        <xsd:sequence>
          <xsd:element name="documentManagement">
            <xsd:complexType>
              <xsd:all>
                <xsd:element ref="ns2:Thema" minOccurs="0"/>
                <xsd:element ref="ns2:Dokumentenar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$ListId:Kommunikation;" elementFormDefault="qualified">
    <xsd:import namespace="http://schemas.microsoft.com/office/2006/documentManagement/types"/>
    <xsd:import namespace="http://schemas.microsoft.com/office/infopath/2007/PartnerControls"/>
    <xsd:element name="Thema" ma:index="8" nillable="true" ma:displayName="Thema" ma:internalName="Thema">
      <xsd:simpleType>
        <xsd:restriction base="dms:Text">
          <xsd:maxLength value="255"/>
        </xsd:restriction>
      </xsd:simpleType>
    </xsd:element>
    <xsd:element name="Dokumentenart" ma:index="9" nillable="true" ma:displayName="Dokumentenart" ma:description="A, B oder C" ma:format="Dropdown" ma:internalName="Dokumentenart">
      <xsd:simpleType>
        <xsd:restriction base="dms:Choice">
          <xsd:enumeration value="A"/>
          <xsd:enumeration value="B"/>
          <xsd:enumeration value="C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ema xmlns="$ListId:Kommunikation;" xsi:nil="true"/>
    <Dokumentenart xmlns="$ListId:Kommunikation;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7F36D-6217-4C85-81B3-BA49047C7F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$ListId:Kommunikation;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4D3E66-A7A0-4044-9CFB-6112E370ED4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$ListId:Kommunikation;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A90B167-DEF2-4625-9908-5D69F1D323E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BSt_template</Template>
  <TotalTime>0</TotalTime>
  <Words>812</Words>
  <Application>Microsoft Office PowerPoint</Application>
  <PresentationFormat>Bildschirmpräsentation (4:3)</PresentationFormat>
  <Paragraphs>199</Paragraphs>
  <Slides>18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Standarddesign</vt:lpstr>
      <vt:lpstr>Nutzungsbedingungen Stand: 29. Januar 2015</vt:lpstr>
      <vt:lpstr>„KOMPIK kompetent vermitteln“ –   Begleitende Präsentation im Rahmen von KOMPIK-Fortbildungen  </vt:lpstr>
      <vt:lpstr>Die KOMPIK-Fortbildung</vt:lpstr>
      <vt:lpstr>Das Fortbildungskonzept sieht verschiedene inhaltliche Schwerpunkte vor</vt:lpstr>
      <vt:lpstr>Die wissenschaftliche Entwicklung von KOMPIK</vt:lpstr>
      <vt:lpstr>KOMPIK wurde auf Basis der Anforderungen aus Politik, Forschung und Praxis durch das Staatsinstitut für Frühpädagogik und die Bertelsmann Stiftung entwickelt </vt:lpstr>
      <vt:lpstr>Die wissenschaftliche Entwicklung von KOMPIK bezog verschiedene „Quellen“ mit ein</vt:lpstr>
      <vt:lpstr>KOMPIK wurde in einem mehrstufigen Verfahren wissenschaftlich erprobt und abgesichert</vt:lpstr>
      <vt:lpstr>Die Auswahl der KOMPIK-Items/-Fragen wurde nach Kriterien aus Wissenschaft und Praxis getroffen</vt:lpstr>
      <vt:lpstr>KOMPIK  erfasst relevante Aspekte kindlicher Entwicklung </vt:lpstr>
      <vt:lpstr>KOMPIK ermöglicht durch die wissenschaftliche und praxisorientierte Erprobung eine umfassende, leicht handhabbare Entwicklungsdokumentation der Kinder im Kita-Alltag</vt:lpstr>
      <vt:lpstr>KOMPIK  kann auf drei Ebenen genutzt werden </vt:lpstr>
      <vt:lpstr>Die KOMPIK-Software und Möglichkeiten der Auswertung</vt:lpstr>
      <vt:lpstr>KOMPIK-Software stellt ein nützliches Werkzeug dar und bietet viele Vorteile</vt:lpstr>
      <vt:lpstr>Mit der KOMPIK-Software ist die Auswertung auf verschiedene Arten möglich</vt:lpstr>
      <vt:lpstr>Weitere Informationen zu KOMPIK</vt:lpstr>
      <vt:lpstr>KOMPIK wird begleitet durch kostenlose, zielgruppenspezifische Informationen </vt:lpstr>
      <vt:lpstr>PowerPoint-Präsentation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dc:description/>
  <cp:lastModifiedBy/>
  <cp:revision>1</cp:revision>
  <dcterms:created xsi:type="dcterms:W3CDTF">2014-10-28T10:28:51Z</dcterms:created>
  <dcterms:modified xsi:type="dcterms:W3CDTF">2015-02-04T09:16:25Z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Template">
    <vt:lpwstr>2.01</vt:lpwstr>
  </property>
  <property fmtid="{D5CDD505-2E9C-101B-9397-08002B2CF9AE}" pid="3" name="Project">
    <vt:lpwstr/>
  </property>
  <property fmtid="{D5CDD505-2E9C-101B-9397-08002B2CF9AE}" pid="4" name="Template">
    <vt:lpwstr>BSt_template.potx</vt:lpwstr>
  </property>
  <property fmtid="{D5CDD505-2E9C-101B-9397-08002B2CF9AE}" pid="5" name="Date">
    <vt:lpwstr>2014-10-30</vt:lpwstr>
  </property>
  <property fmtid="{D5CDD505-2E9C-101B-9397-08002B2CF9AE}" pid="6" name="ContentTypeId">
    <vt:lpwstr>0x01010037D1FF193BC76C4791C3AD03CC036C58</vt:lpwstr>
  </property>
</Properties>
</file>